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9" r:id="rId2"/>
    <p:sldId id="280" r:id="rId3"/>
    <p:sldId id="256" r:id="rId4"/>
    <p:sldId id="257" r:id="rId5"/>
    <p:sldId id="259" r:id="rId6"/>
    <p:sldId id="258" r:id="rId7"/>
    <p:sldId id="261" r:id="rId8"/>
    <p:sldId id="262" r:id="rId9"/>
    <p:sldId id="264" r:id="rId10"/>
    <p:sldId id="260" r:id="rId11"/>
    <p:sldId id="266" r:id="rId12"/>
    <p:sldId id="265" r:id="rId13"/>
    <p:sldId id="274" r:id="rId14"/>
    <p:sldId id="275" r:id="rId15"/>
    <p:sldId id="276" r:id="rId16"/>
    <p:sldId id="273" r:id="rId17"/>
    <p:sldId id="277" r:id="rId18"/>
    <p:sldId id="267" r:id="rId19"/>
    <p:sldId id="269" r:id="rId20"/>
    <p:sldId id="270" r:id="rId21"/>
    <p:sldId id="271" r:id="rId22"/>
    <p:sldId id="272"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7E7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0CC4F0-7E16-4CAB-BC57-72E067849FAC}" type="datetimeFigureOut">
              <a:rPr lang="en-US" smtClean="0"/>
              <a:t>7/31/2017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E734A-B156-4DAB-A9CE-D5C8AA206177}" type="slidenum">
              <a:rPr lang="en-US" smtClean="0"/>
              <a:t>‹#›</a:t>
            </a:fld>
            <a:endParaRPr lang="en-US"/>
          </a:p>
        </p:txBody>
      </p:sp>
    </p:spTree>
    <p:extLst>
      <p:ext uri="{BB962C8B-B14F-4D97-AF65-F5344CB8AC3E}">
        <p14:creationId xmlns:p14="http://schemas.microsoft.com/office/powerpoint/2010/main" val="352267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Grab a post it note!  Now you know a little bit more about me!</a:t>
            </a:r>
          </a:p>
          <a:p>
            <a:r>
              <a:rPr lang="en-US" dirty="0" smtClean="0"/>
              <a:t>2012, 2014</a:t>
            </a:r>
            <a:endParaRPr lang="en-US" dirty="0"/>
          </a:p>
        </p:txBody>
      </p:sp>
      <p:sp>
        <p:nvSpPr>
          <p:cNvPr id="4" name="Slide Number Placeholder 3"/>
          <p:cNvSpPr>
            <a:spLocks noGrp="1"/>
          </p:cNvSpPr>
          <p:nvPr>
            <p:ph type="sldNum" sz="quarter" idx="10"/>
          </p:nvPr>
        </p:nvSpPr>
        <p:spPr/>
        <p:txBody>
          <a:bodyPr/>
          <a:lstStyle/>
          <a:p>
            <a:fld id="{A6436B13-17D7-4FF4-8625-2381F372EA5A}" type="slidenum">
              <a:rPr lang="en-US" smtClean="0"/>
              <a:t>1</a:t>
            </a:fld>
            <a:endParaRPr lang="en-US"/>
          </a:p>
        </p:txBody>
      </p:sp>
    </p:spTree>
    <p:extLst>
      <p:ext uri="{BB962C8B-B14F-4D97-AF65-F5344CB8AC3E}">
        <p14:creationId xmlns:p14="http://schemas.microsoft.com/office/powerpoint/2010/main" val="3860362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Grab a post it note!  Now you know a little bit more about me!</a:t>
            </a:r>
          </a:p>
          <a:p>
            <a:r>
              <a:rPr lang="en-US" smtClean="0"/>
              <a:t>2013</a:t>
            </a:r>
            <a:endParaRPr lang="en-US" dirty="0"/>
          </a:p>
        </p:txBody>
      </p:sp>
      <p:sp>
        <p:nvSpPr>
          <p:cNvPr id="4" name="Slide Number Placeholder 3"/>
          <p:cNvSpPr>
            <a:spLocks noGrp="1"/>
          </p:cNvSpPr>
          <p:nvPr>
            <p:ph type="sldNum" sz="quarter" idx="10"/>
          </p:nvPr>
        </p:nvSpPr>
        <p:spPr/>
        <p:txBody>
          <a:bodyPr/>
          <a:lstStyle/>
          <a:p>
            <a:fld id="{A6436B13-17D7-4FF4-8625-2381F372EA5A}" type="slidenum">
              <a:rPr lang="en-US" smtClean="0"/>
              <a:t>2</a:t>
            </a:fld>
            <a:endParaRPr lang="en-US"/>
          </a:p>
        </p:txBody>
      </p:sp>
    </p:spTree>
    <p:extLst>
      <p:ext uri="{BB962C8B-B14F-4D97-AF65-F5344CB8AC3E}">
        <p14:creationId xmlns:p14="http://schemas.microsoft.com/office/powerpoint/2010/main" val="3860362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A6436B13-17D7-4FF4-8625-2381F372EA5A}" type="slidenum">
              <a:rPr lang="en-US" smtClean="0"/>
              <a:t>13</a:t>
            </a:fld>
            <a:endParaRPr lang="en-US"/>
          </a:p>
        </p:txBody>
      </p:sp>
    </p:spTree>
    <p:extLst>
      <p:ext uri="{BB962C8B-B14F-4D97-AF65-F5344CB8AC3E}">
        <p14:creationId xmlns:p14="http://schemas.microsoft.com/office/powerpoint/2010/main" val="359182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36B13-17D7-4FF4-8625-2381F372EA5A}" type="slidenum">
              <a:rPr lang="en-US" smtClean="0"/>
              <a:t>14</a:t>
            </a:fld>
            <a:endParaRPr lang="en-US"/>
          </a:p>
        </p:txBody>
      </p:sp>
    </p:spTree>
    <p:extLst>
      <p:ext uri="{BB962C8B-B14F-4D97-AF65-F5344CB8AC3E}">
        <p14:creationId xmlns:p14="http://schemas.microsoft.com/office/powerpoint/2010/main" val="217279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Homework assignments always count and are always checked,</a:t>
            </a:r>
            <a:r>
              <a:rPr lang="en-US" baseline="0" dirty="0" smtClean="0"/>
              <a:t> however some will be credited under homework and some as participation. The distinction depends on the level of work expected- some is introduction, some is practice and some is application.  Bell work always counts as homework or participation as well for the same reasons. Quizzes and check tests assess a smaller portion of a chapter or unit.  Some check tests are open note. </a:t>
            </a:r>
          </a:p>
          <a:p>
            <a:r>
              <a:rPr lang="en-US" baseline="0" dirty="0" smtClean="0"/>
              <a:t>Occasionally, you will complete assignments with a partner. These assignments, along with completing work on time and class participation make up the participation grade. Finally, 50% of the grade is tests and projects</a:t>
            </a:r>
            <a:endParaRPr lang="en-US" dirty="0"/>
          </a:p>
        </p:txBody>
      </p:sp>
      <p:sp>
        <p:nvSpPr>
          <p:cNvPr id="4" name="Slide Number Placeholder 3"/>
          <p:cNvSpPr>
            <a:spLocks noGrp="1"/>
          </p:cNvSpPr>
          <p:nvPr>
            <p:ph type="sldNum" sz="quarter" idx="10"/>
          </p:nvPr>
        </p:nvSpPr>
        <p:spPr/>
        <p:txBody>
          <a:bodyPr/>
          <a:lstStyle/>
          <a:p>
            <a:fld id="{A6436B13-17D7-4FF4-8625-2381F372EA5A}" type="slidenum">
              <a:rPr lang="en-US" smtClean="0"/>
              <a:t>18</a:t>
            </a:fld>
            <a:endParaRPr lang="en-US"/>
          </a:p>
        </p:txBody>
      </p:sp>
    </p:spTree>
    <p:extLst>
      <p:ext uri="{BB962C8B-B14F-4D97-AF65-F5344CB8AC3E}">
        <p14:creationId xmlns:p14="http://schemas.microsoft.com/office/powerpoint/2010/main" val="36470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436B13-17D7-4FF4-8625-2381F372EA5A}" type="slidenum">
              <a:rPr lang="en-US" smtClean="0"/>
              <a:t>19</a:t>
            </a:fld>
            <a:endParaRPr lang="en-US"/>
          </a:p>
        </p:txBody>
      </p:sp>
    </p:spTree>
    <p:extLst>
      <p:ext uri="{BB962C8B-B14F-4D97-AF65-F5344CB8AC3E}">
        <p14:creationId xmlns:p14="http://schemas.microsoft.com/office/powerpoint/2010/main" val="332892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 </a:t>
            </a:r>
            <a:endParaRPr lang="en-US" dirty="0"/>
          </a:p>
        </p:txBody>
      </p:sp>
      <p:sp>
        <p:nvSpPr>
          <p:cNvPr id="4" name="Slide Number Placeholder 3"/>
          <p:cNvSpPr>
            <a:spLocks noGrp="1"/>
          </p:cNvSpPr>
          <p:nvPr>
            <p:ph type="sldNum" sz="quarter" idx="10"/>
          </p:nvPr>
        </p:nvSpPr>
        <p:spPr/>
        <p:txBody>
          <a:bodyPr/>
          <a:lstStyle/>
          <a:p>
            <a:fld id="{A6436B13-17D7-4FF4-8625-2381F372EA5A}" type="slidenum">
              <a:rPr lang="en-US" smtClean="0"/>
              <a:t>23</a:t>
            </a:fld>
            <a:endParaRPr lang="en-US"/>
          </a:p>
        </p:txBody>
      </p:sp>
    </p:spTree>
    <p:extLst>
      <p:ext uri="{BB962C8B-B14F-4D97-AF65-F5344CB8AC3E}">
        <p14:creationId xmlns:p14="http://schemas.microsoft.com/office/powerpoint/2010/main" val="2322229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D2AE8E9E-7F55-4BEA-AA54-DB66B57E0D69}" type="datetimeFigureOut">
              <a:rPr lang="en-US" smtClean="0"/>
              <a:t>7/31/2017</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93D95EC0-F747-4CBF-8283-9027FF12DAD2}"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E8E9E-7F55-4BEA-AA54-DB66B57E0D69}"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95EC0-F747-4CBF-8283-9027FF12DA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E8E9E-7F55-4BEA-AA54-DB66B57E0D69}"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95EC0-F747-4CBF-8283-9027FF12DA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E8E9E-7F55-4BEA-AA54-DB66B57E0D69}"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95EC0-F747-4CBF-8283-9027FF12DA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E8E9E-7F55-4BEA-AA54-DB66B57E0D69}" type="datetimeFigureOut">
              <a:rPr lang="en-US" smtClean="0"/>
              <a:t>7/31/2017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D95EC0-F747-4CBF-8283-9027FF12DA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2AE8E9E-7F55-4BEA-AA54-DB66B57E0D69}"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95EC0-F747-4CBF-8283-9027FF12DAD2}"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2AE8E9E-7F55-4BEA-AA54-DB66B57E0D69}" type="datetimeFigureOut">
              <a:rPr lang="en-US" smtClean="0"/>
              <a:t>7/31/2017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D95EC0-F747-4CBF-8283-9027FF12DAD2}"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E8E9E-7F55-4BEA-AA54-DB66B57E0D69}" type="datetimeFigureOut">
              <a:rPr lang="en-US" smtClean="0"/>
              <a:t>7/31/2017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D95EC0-F747-4CBF-8283-9027FF12DA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E8E9E-7F55-4BEA-AA54-DB66B57E0D69}" type="datetimeFigureOut">
              <a:rPr lang="en-US" smtClean="0"/>
              <a:t>7/31/2017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D95EC0-F747-4CBF-8283-9027FF12DA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E8E9E-7F55-4BEA-AA54-DB66B57E0D69}"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95EC0-F747-4CBF-8283-9027FF12DA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E8E9E-7F55-4BEA-AA54-DB66B57E0D69}" type="datetimeFigureOut">
              <a:rPr lang="en-US" smtClean="0"/>
              <a:t>7/31/2017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D95EC0-F747-4CBF-8283-9027FF12DA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D2AE8E9E-7F55-4BEA-AA54-DB66B57E0D69}" type="datetimeFigureOut">
              <a:rPr lang="en-US" smtClean="0"/>
              <a:t>7/31/2017</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93D95EC0-F747-4CBF-8283-9027FF12DAD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gif"/><Relationship Id="rId9"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Time- even years-</a:t>
            </a:r>
            <a:br>
              <a:rPr lang="en-US" dirty="0" smtClean="0"/>
            </a:br>
            <a:r>
              <a:rPr lang="en-US" dirty="0" smtClean="0"/>
              <a:t> True or False</a:t>
            </a:r>
            <a:endParaRPr lang="en-US" dirty="0"/>
          </a:p>
        </p:txBody>
      </p:sp>
      <p:sp>
        <p:nvSpPr>
          <p:cNvPr id="3" name="Content Placeholder 2"/>
          <p:cNvSpPr>
            <a:spLocks noGrp="1"/>
          </p:cNvSpPr>
          <p:nvPr>
            <p:ph idx="1"/>
          </p:nvPr>
        </p:nvSpPr>
        <p:spPr/>
        <p:txBody>
          <a:bodyPr/>
          <a:lstStyle/>
          <a:p>
            <a:r>
              <a:rPr lang="en-US" dirty="0" smtClean="0"/>
              <a:t>I was both a boy scout and a girl scout</a:t>
            </a:r>
          </a:p>
          <a:p>
            <a:r>
              <a:rPr lang="en-US" dirty="0"/>
              <a:t> </a:t>
            </a:r>
            <a:r>
              <a:rPr lang="en-US" dirty="0" smtClean="0"/>
              <a:t>I always got straight A’s in school</a:t>
            </a:r>
          </a:p>
          <a:p>
            <a:r>
              <a:rPr lang="en-US" dirty="0" smtClean="0"/>
              <a:t>I can run a 5k in less than 25 minutes</a:t>
            </a:r>
          </a:p>
          <a:p>
            <a:r>
              <a:rPr lang="en-US" dirty="0" smtClean="0"/>
              <a:t>I dissected a cat and a human  in HS</a:t>
            </a:r>
          </a:p>
          <a:p>
            <a:r>
              <a:rPr lang="en-US" dirty="0" smtClean="0"/>
              <a:t>I played soccer in high school</a:t>
            </a:r>
          </a:p>
          <a:p>
            <a:r>
              <a:rPr lang="en-US" dirty="0" smtClean="0"/>
              <a:t>I was banned from bringing books to elementary school</a:t>
            </a:r>
          </a:p>
          <a:p>
            <a:r>
              <a:rPr lang="en-US" dirty="0" smtClean="0"/>
              <a:t>My mom was my teacher in kindergarten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4199284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64" y="228600"/>
            <a:ext cx="8516520" cy="1442674"/>
          </a:xfrm>
        </p:spPr>
        <p:txBody>
          <a:bodyPr/>
          <a:lstStyle/>
          <a:p>
            <a:r>
              <a:rPr lang="en-US" sz="4400" dirty="0" smtClean="0"/>
              <a:t>Rule #7- Fix your mistakes</a:t>
            </a:r>
            <a:endParaRPr lang="en-US" sz="4400" dirty="0"/>
          </a:p>
        </p:txBody>
      </p:sp>
      <p:pic>
        <p:nvPicPr>
          <p:cNvPr id="5122" name="Picture 2" descr="Image result for meme fix your mistak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93208"/>
            <a:ext cx="2400300" cy="35597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animal image oh o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53935"/>
            <a:ext cx="4124093" cy="31995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eme fix your mist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981200"/>
            <a:ext cx="3015838" cy="4222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03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76200"/>
            <a:ext cx="8041440" cy="1442674"/>
          </a:xfrm>
        </p:spPr>
        <p:txBody>
          <a:bodyPr/>
          <a:lstStyle/>
          <a:p>
            <a:r>
              <a:rPr lang="en-US" dirty="0" smtClean="0"/>
              <a:t>Pet Peeves</a:t>
            </a:r>
            <a:endParaRPr lang="en-US" dirty="0"/>
          </a:p>
        </p:txBody>
      </p:sp>
      <p:pic>
        <p:nvPicPr>
          <p:cNvPr id="4" name="Picture 3" descr="Image result for image perplexed anim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1371600"/>
            <a:ext cx="3771900" cy="44911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0270" y="1219200"/>
            <a:ext cx="4908930" cy="5186035"/>
          </a:xfrm>
          <a:prstGeom prst="rect">
            <a:avLst/>
          </a:prstGeom>
          <a:noFill/>
        </p:spPr>
        <p:txBody>
          <a:bodyPr wrap="square" rtlCol="0">
            <a:spAutoFit/>
          </a:bodyPr>
          <a:lstStyle/>
          <a:p>
            <a:r>
              <a:rPr lang="en-US" sz="2800" dirty="0" smtClean="0"/>
              <a:t>Do not throw anything in the classroom</a:t>
            </a:r>
          </a:p>
          <a:p>
            <a:endParaRPr lang="en-US" sz="800" dirty="0" smtClean="0"/>
          </a:p>
          <a:p>
            <a:r>
              <a:rPr lang="en-US" sz="2800" dirty="0" smtClean="0">
                <a:solidFill>
                  <a:srgbClr val="8E7E70"/>
                </a:solidFill>
              </a:rPr>
              <a:t>Do not touch other peoples’ things</a:t>
            </a:r>
          </a:p>
          <a:p>
            <a:endParaRPr lang="en-US" sz="900" dirty="0" smtClean="0"/>
          </a:p>
          <a:p>
            <a:r>
              <a:rPr lang="en-US" sz="2800" dirty="0" smtClean="0"/>
              <a:t>Cover your book and KEEP IT COVERED! </a:t>
            </a:r>
          </a:p>
          <a:p>
            <a:endParaRPr lang="en-US" sz="800" dirty="0" smtClean="0"/>
          </a:p>
          <a:p>
            <a:r>
              <a:rPr lang="en-US" sz="2800" dirty="0" smtClean="0">
                <a:solidFill>
                  <a:srgbClr val="8E7E70"/>
                </a:solidFill>
              </a:rPr>
              <a:t>Do not put marker or ink on your school materials OR your person!</a:t>
            </a:r>
          </a:p>
          <a:p>
            <a:endParaRPr lang="en-US" sz="800" dirty="0" smtClean="0"/>
          </a:p>
          <a:p>
            <a:r>
              <a:rPr lang="en-US" sz="2800" dirty="0" smtClean="0"/>
              <a:t>Do not talk when I am talking</a:t>
            </a:r>
            <a:endParaRPr lang="en-US" sz="2800" dirty="0"/>
          </a:p>
          <a:p>
            <a:endParaRPr lang="en-US" dirty="0"/>
          </a:p>
        </p:txBody>
      </p:sp>
    </p:spTree>
    <p:extLst>
      <p:ext uri="{BB962C8B-B14F-4D97-AF65-F5344CB8AC3E}">
        <p14:creationId xmlns:p14="http://schemas.microsoft.com/office/powerpoint/2010/main" val="2933573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Image result for meme policies and proced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19991"/>
            <a:ext cx="70104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47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2" name="Picture 10" descr="C:\Users\ritterk.SLS\AppData\Local\Microsoft\Windows\Temporary Internet Files\Content.IE5\V0RTLDF4\red-pencil-clip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5530272"/>
            <a:ext cx="1557338" cy="982516"/>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ritterk.SLS\AppData\Local\Microsoft\Windows\Temporary Internet Files\Content.IE5\DY93ZIT3\ruler%20yellow[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07463">
            <a:off x="7133506" y="3505200"/>
            <a:ext cx="19050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51280" y="-76200"/>
            <a:ext cx="8041440" cy="1442674"/>
          </a:xfrm>
        </p:spPr>
        <p:txBody>
          <a:bodyPr/>
          <a:lstStyle/>
          <a:p>
            <a:r>
              <a:rPr lang="en-US" dirty="0" smtClean="0"/>
              <a:t>Materials</a:t>
            </a:r>
            <a:endParaRPr lang="en-US" dirty="0"/>
          </a:p>
        </p:txBody>
      </p:sp>
      <p:sp>
        <p:nvSpPr>
          <p:cNvPr id="3" name="Content Placeholder 2"/>
          <p:cNvSpPr>
            <a:spLocks noGrp="1"/>
          </p:cNvSpPr>
          <p:nvPr>
            <p:ph idx="1"/>
          </p:nvPr>
        </p:nvSpPr>
        <p:spPr>
          <a:xfrm>
            <a:off x="1066800" y="1447800"/>
            <a:ext cx="7467600" cy="4419600"/>
          </a:xfrm>
        </p:spPr>
        <p:txBody>
          <a:bodyPr>
            <a:normAutofit/>
          </a:bodyPr>
          <a:lstStyle/>
          <a:p>
            <a:pPr marL="0" indent="0">
              <a:buNone/>
            </a:pPr>
            <a:endParaRPr lang="en-US" dirty="0" smtClean="0"/>
          </a:p>
          <a:p>
            <a:r>
              <a:rPr lang="en-US" dirty="0" smtClean="0"/>
              <a:t>Composition notebook- NAME and HR on FRONT</a:t>
            </a:r>
          </a:p>
          <a:p>
            <a:r>
              <a:rPr lang="en-US" dirty="0" smtClean="0"/>
              <a:t>Composition notebook- NO TEAR OUTS </a:t>
            </a:r>
          </a:p>
          <a:p>
            <a:r>
              <a:rPr lang="en-US" dirty="0" smtClean="0"/>
              <a:t>PENCIL PREFERED- If you use pens need to be black or blue, preferably erasable</a:t>
            </a:r>
          </a:p>
          <a:p>
            <a:r>
              <a:rPr lang="en-US" dirty="0" smtClean="0"/>
              <a:t>Ruler  always ready</a:t>
            </a:r>
          </a:p>
          <a:p>
            <a:r>
              <a:rPr lang="en-US" dirty="0" smtClean="0"/>
              <a:t>Loose leaf always college ruled with</a:t>
            </a:r>
            <a:r>
              <a:rPr lang="en-US" b="1" dirty="0" smtClean="0"/>
              <a:t> no fringes</a:t>
            </a:r>
          </a:p>
          <a:p>
            <a:r>
              <a:rPr lang="en-US" dirty="0" smtClean="0"/>
              <a:t>HIGHLIGHTERS always with you</a:t>
            </a:r>
          </a:p>
          <a:p>
            <a:r>
              <a:rPr lang="en-US" dirty="0" smtClean="0"/>
              <a:t>Calculators always ready</a:t>
            </a:r>
          </a:p>
          <a:p>
            <a:r>
              <a:rPr lang="en-US" dirty="0" smtClean="0"/>
              <a:t>Red Pens to correct</a:t>
            </a:r>
            <a:endParaRPr lang="en-US" dirty="0"/>
          </a:p>
        </p:txBody>
      </p:sp>
      <p:pic>
        <p:nvPicPr>
          <p:cNvPr id="18434" name="Picture 2" descr="Image result for image composition note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04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ritterk.SLS\AppData\Local\Microsoft\Windows\Temporary Internet Files\Content.IE5\ROH92F01\pencil-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3137"/>
            <a:ext cx="990972" cy="1027729"/>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C:\Users\ritterk.SLS\AppData\Local\Microsoft\Windows\Temporary Internet Files\Content.IE5\V0RTLDF4\highlighters-871282749297x9Gv[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0290" y="304800"/>
            <a:ext cx="1260701" cy="840139"/>
          </a:xfrm>
          <a:prstGeom prst="rect">
            <a:avLst/>
          </a:prstGeom>
          <a:noFill/>
          <a:extLst>
            <a:ext uri="{909E8E84-426E-40DD-AFC4-6F175D3DCCD1}">
              <a14:hiddenFill xmlns:a14="http://schemas.microsoft.com/office/drawing/2010/main">
                <a:solidFill>
                  <a:srgbClr val="FFFFFF"/>
                </a:solidFill>
              </a14:hiddenFill>
            </a:ext>
          </a:extLst>
        </p:spPr>
      </p:pic>
      <p:pic>
        <p:nvPicPr>
          <p:cNvPr id="18439" name="Picture 7" descr="Image result for image Ti 3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373" y="4912588"/>
            <a:ext cx="839572"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descr="Image result for image notebook paper frin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39918" y="4540827"/>
            <a:ext cx="1475282" cy="1971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81800" y="5064204"/>
            <a:ext cx="593432" cy="1107996"/>
          </a:xfrm>
          <a:prstGeom prst="rect">
            <a:avLst/>
          </a:prstGeom>
          <a:noFill/>
        </p:spPr>
        <p:txBody>
          <a:bodyPr wrap="none" rtlCol="0">
            <a:spAutoFit/>
          </a:bodyPr>
          <a:lstStyle/>
          <a:p>
            <a:r>
              <a:rPr lang="en-US" sz="6600" dirty="0" smtClean="0">
                <a:solidFill>
                  <a:srgbClr val="FF0000"/>
                </a:solidFill>
              </a:rPr>
              <a:t>x</a:t>
            </a:r>
            <a:endParaRPr lang="en-US" sz="6600" dirty="0">
              <a:solidFill>
                <a:srgbClr val="FF0000"/>
              </a:solidFill>
            </a:endParaRPr>
          </a:p>
        </p:txBody>
      </p:sp>
    </p:spTree>
    <p:extLst>
      <p:ext uri="{BB962C8B-B14F-4D97-AF65-F5344CB8AC3E}">
        <p14:creationId xmlns:p14="http://schemas.microsoft.com/office/powerpoint/2010/main" val="1209891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76200"/>
            <a:ext cx="8041440" cy="1442674"/>
          </a:xfrm>
        </p:spPr>
        <p:txBody>
          <a:bodyPr/>
          <a:lstStyle/>
          <a:p>
            <a:r>
              <a:rPr lang="en-US" dirty="0" smtClean="0"/>
              <a:t>Books</a:t>
            </a:r>
            <a:endParaRPr lang="en-US" dirty="0"/>
          </a:p>
        </p:txBody>
      </p:sp>
      <p:sp>
        <p:nvSpPr>
          <p:cNvPr id="3" name="Content Placeholder 2"/>
          <p:cNvSpPr>
            <a:spLocks noGrp="1"/>
          </p:cNvSpPr>
          <p:nvPr>
            <p:ph idx="1"/>
          </p:nvPr>
        </p:nvSpPr>
        <p:spPr>
          <a:xfrm>
            <a:off x="228600" y="1752600"/>
            <a:ext cx="8534400" cy="4267200"/>
          </a:xfrm>
        </p:spPr>
        <p:txBody>
          <a:bodyPr>
            <a:normAutofit fontScale="92500" lnSpcReduction="10000"/>
          </a:bodyPr>
          <a:lstStyle/>
          <a:p>
            <a:r>
              <a:rPr lang="en-US" sz="3200" b="1" dirty="0" smtClean="0"/>
              <a:t>Write your name and year in PEN in the front cover of the book</a:t>
            </a:r>
          </a:p>
          <a:p>
            <a:r>
              <a:rPr lang="en-US" dirty="0" smtClean="0"/>
              <a:t>Cover the book and keep it covered ( book socks are fine as long as they fit properly)</a:t>
            </a:r>
            <a:r>
              <a:rPr lang="en-US" b="1" u="sng" dirty="0" smtClean="0">
                <a:solidFill>
                  <a:srgbClr val="FF0000"/>
                </a:solidFill>
              </a:rPr>
              <a:t> do not tape to the book </a:t>
            </a:r>
          </a:p>
          <a:p>
            <a:r>
              <a:rPr lang="en-US" b="1" u="sng" dirty="0" smtClean="0">
                <a:solidFill>
                  <a:schemeClr val="tx1"/>
                </a:solidFill>
              </a:rPr>
              <a:t>* paper cover directions can be found online- google it!!</a:t>
            </a:r>
          </a:p>
          <a:p>
            <a:pPr marL="0" indent="0">
              <a:buNone/>
            </a:pPr>
            <a:endParaRPr lang="en-US" b="1" u="sng" dirty="0" smtClean="0">
              <a:solidFill>
                <a:srgbClr val="FF0000"/>
              </a:solidFill>
            </a:endParaRPr>
          </a:p>
          <a:p>
            <a:r>
              <a:rPr lang="en-US" dirty="0" smtClean="0"/>
              <a:t>Do not write anything on book cover except name, class </a:t>
            </a:r>
            <a:r>
              <a:rPr lang="en-US" dirty="0"/>
              <a:t>&amp;</a:t>
            </a:r>
            <a:r>
              <a:rPr lang="en-US" dirty="0" smtClean="0"/>
              <a:t> HR</a:t>
            </a:r>
          </a:p>
          <a:p>
            <a:pPr marL="0" indent="0">
              <a:buNone/>
            </a:pPr>
            <a:endParaRPr lang="en-US" dirty="0" smtClean="0"/>
          </a:p>
          <a:p>
            <a:r>
              <a:rPr lang="en-US" dirty="0" smtClean="0"/>
              <a:t>If cover becomes damaged- REPLACE IT- after due date- 5 pts a day until covered, periodic checks throughout the year and you could lose more!!!!</a:t>
            </a:r>
            <a:endParaRPr lang="en-US" dirty="0"/>
          </a:p>
        </p:txBody>
      </p:sp>
      <p:pic>
        <p:nvPicPr>
          <p:cNvPr id="16386" name="Picture 2" descr="Image result for brown paper bag book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25137"/>
            <a:ext cx="19812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book sock book 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82299"/>
            <a:ext cx="2381250" cy="132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158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ritterk.SLS\AppData\Local\Microsoft\Windows\Temporary Internet Files\Content.IE5\V0RTLDF4\loose-leaf-pap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05800" cy="65838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Heading your paper</a:t>
            </a:r>
            <a:endParaRPr lang="en-US" dirty="0"/>
          </a:p>
        </p:txBody>
      </p:sp>
      <p:sp>
        <p:nvSpPr>
          <p:cNvPr id="3" name="Content Placeholder 2"/>
          <p:cNvSpPr>
            <a:spLocks noGrp="1"/>
          </p:cNvSpPr>
          <p:nvPr>
            <p:ph idx="1"/>
          </p:nvPr>
        </p:nvSpPr>
        <p:spPr>
          <a:xfrm>
            <a:off x="1524000" y="2034988"/>
            <a:ext cx="7772400" cy="3603812"/>
          </a:xfrm>
        </p:spPr>
        <p:txBody>
          <a:bodyPr/>
          <a:lstStyle/>
          <a:p>
            <a:pPr marL="0" indent="0">
              <a:spcBef>
                <a:spcPts val="0"/>
              </a:spcBef>
              <a:buNone/>
            </a:pPr>
            <a:r>
              <a:rPr lang="en-US" dirty="0" smtClean="0"/>
              <a:t>Date					</a:t>
            </a:r>
            <a:r>
              <a:rPr lang="en-US" dirty="0"/>
              <a:t> </a:t>
            </a:r>
            <a:r>
              <a:rPr lang="en-US" dirty="0" smtClean="0"/>
              <a:t> 			 full name, HR, period</a:t>
            </a:r>
          </a:p>
          <a:p>
            <a:pPr marL="0" indent="0">
              <a:spcBef>
                <a:spcPts val="0"/>
              </a:spcBef>
              <a:buNone/>
            </a:pPr>
            <a:r>
              <a:rPr lang="en-US" dirty="0"/>
              <a:t> </a:t>
            </a:r>
            <a:r>
              <a:rPr lang="en-US" dirty="0" smtClean="0"/>
              <a:t>   assignment with page # or </a:t>
            </a:r>
            <a:r>
              <a:rPr lang="en-US" dirty="0" err="1" smtClean="0"/>
              <a:t>wkst</a:t>
            </a:r>
            <a:r>
              <a:rPr lang="en-US" dirty="0" smtClean="0"/>
              <a:t> title</a:t>
            </a:r>
          </a:p>
          <a:p>
            <a:pPr marL="0" indent="0" algn="ctr">
              <a:buNone/>
            </a:pPr>
            <a:endParaRPr lang="en-US" b="1" dirty="0" smtClean="0"/>
          </a:p>
          <a:p>
            <a:pPr marL="0" indent="0" algn="ctr">
              <a:buNone/>
            </a:pPr>
            <a:endParaRPr lang="en-US" b="1" dirty="0"/>
          </a:p>
        </p:txBody>
      </p:sp>
    </p:spTree>
    <p:extLst>
      <p:ext uri="{BB962C8B-B14F-4D97-AF65-F5344CB8AC3E}">
        <p14:creationId xmlns:p14="http://schemas.microsoft.com/office/powerpoint/2010/main" val="1014494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personal tour</a:t>
            </a:r>
            <a:endParaRPr lang="en-US" dirty="0"/>
          </a:p>
        </p:txBody>
      </p:sp>
      <p:sp>
        <p:nvSpPr>
          <p:cNvPr id="3" name="Content Placeholder 2"/>
          <p:cNvSpPr>
            <a:spLocks noGrp="1"/>
          </p:cNvSpPr>
          <p:nvPr>
            <p:ph idx="1"/>
          </p:nvPr>
        </p:nvSpPr>
        <p:spPr>
          <a:xfrm>
            <a:off x="990600" y="1828800"/>
            <a:ext cx="7239000" cy="4191000"/>
          </a:xfrm>
        </p:spPr>
        <p:txBody>
          <a:bodyPr>
            <a:normAutofit fontScale="92500"/>
          </a:bodyPr>
          <a:lstStyle/>
          <a:p>
            <a:r>
              <a:rPr lang="en-US" dirty="0" smtClean="0"/>
              <a:t>Pencil sharpener </a:t>
            </a:r>
          </a:p>
          <a:p>
            <a:r>
              <a:rPr lang="en-US" dirty="0" smtClean="0"/>
              <a:t>Late/absent box turn in, no name papers, absent work pick up boxes </a:t>
            </a:r>
          </a:p>
          <a:p>
            <a:r>
              <a:rPr lang="en-US" dirty="0" smtClean="0"/>
              <a:t>Hole punches and other borrow-</a:t>
            </a:r>
            <a:r>
              <a:rPr lang="en-US" dirty="0" err="1" smtClean="0"/>
              <a:t>ables</a:t>
            </a:r>
            <a:endParaRPr lang="en-US" dirty="0" smtClean="0"/>
          </a:p>
          <a:p>
            <a:r>
              <a:rPr lang="en-US" dirty="0" smtClean="0"/>
              <a:t>Mailbox</a:t>
            </a:r>
          </a:p>
          <a:p>
            <a:r>
              <a:rPr lang="en-US" dirty="0" smtClean="0"/>
              <a:t>Trade books, magazines</a:t>
            </a:r>
          </a:p>
          <a:p>
            <a:r>
              <a:rPr lang="en-US" dirty="0" smtClean="0"/>
              <a:t>Shelves/cabinets/sinks are OFF LIMITS unless you ASK </a:t>
            </a:r>
          </a:p>
          <a:p>
            <a:r>
              <a:rPr lang="en-US" dirty="0" smtClean="0"/>
              <a:t>Back room is OFF limits</a:t>
            </a:r>
          </a:p>
          <a:p>
            <a:r>
              <a:rPr lang="en-US" dirty="0" smtClean="0"/>
              <a:t>Student desks and lockers are off limits</a:t>
            </a:r>
          </a:p>
          <a:p>
            <a:r>
              <a:rPr lang="en-US" dirty="0" smtClean="0"/>
              <a:t>Bell ringer bins, white board procedure </a:t>
            </a:r>
          </a:p>
          <a:p>
            <a:endParaRPr lang="en-US" dirty="0"/>
          </a:p>
        </p:txBody>
      </p:sp>
    </p:spTree>
    <p:extLst>
      <p:ext uri="{BB962C8B-B14F-4D97-AF65-F5344CB8AC3E}">
        <p14:creationId xmlns:p14="http://schemas.microsoft.com/office/powerpoint/2010/main" val="533794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Drills- </a:t>
            </a:r>
            <a:br>
              <a:rPr lang="en-US" dirty="0" smtClean="0"/>
            </a:br>
            <a:r>
              <a:rPr lang="en-US" dirty="0" smtClean="0"/>
              <a:t>Fire, tornado, lock down</a:t>
            </a:r>
            <a:endParaRPr lang="en-US" dirty="0"/>
          </a:p>
        </p:txBody>
      </p:sp>
      <p:sp>
        <p:nvSpPr>
          <p:cNvPr id="3" name="Content Placeholder 2"/>
          <p:cNvSpPr>
            <a:spLocks noGrp="1"/>
          </p:cNvSpPr>
          <p:nvPr>
            <p:ph idx="1"/>
          </p:nvPr>
        </p:nvSpPr>
        <p:spPr>
          <a:xfrm>
            <a:off x="533400" y="2119257"/>
            <a:ext cx="7848600" cy="3519543"/>
          </a:xfrm>
        </p:spPr>
        <p:txBody>
          <a:bodyPr>
            <a:normAutofit/>
          </a:bodyPr>
          <a:lstStyle/>
          <a:p>
            <a:r>
              <a:rPr lang="en-US" b="1" dirty="0" smtClean="0"/>
              <a:t>Fire and tornado- </a:t>
            </a:r>
            <a:r>
              <a:rPr lang="en-US" dirty="0" smtClean="0"/>
              <a:t>I lead, kids in Miss </a:t>
            </a:r>
            <a:r>
              <a:rPr lang="en-US" dirty="0" err="1" smtClean="0"/>
              <a:t>Gonet’s</a:t>
            </a:r>
            <a:r>
              <a:rPr lang="en-US" dirty="0" smtClean="0"/>
              <a:t> room and my room walk side by side down stairs and follow me- out the door or to the locker room. Silence and hands to self AT ALL TIMES</a:t>
            </a:r>
          </a:p>
          <a:p>
            <a:pPr marL="0" indent="0">
              <a:buNone/>
            </a:pPr>
            <a:endParaRPr lang="en-US" dirty="0" smtClean="0"/>
          </a:p>
          <a:p>
            <a:r>
              <a:rPr lang="en-US" b="1" dirty="0" smtClean="0"/>
              <a:t>Lock down- </a:t>
            </a:r>
            <a:r>
              <a:rPr lang="en-US" dirty="0" smtClean="0"/>
              <a:t>lights off, door closed, everyone files into back room, silent and hands off!!</a:t>
            </a:r>
            <a:endParaRPr lang="en-US" dirty="0"/>
          </a:p>
        </p:txBody>
      </p:sp>
      <p:pic>
        <p:nvPicPr>
          <p:cNvPr id="20482" name="Picture 2" descr="C:\Users\ritterk.SLS\AppData\Local\Microsoft\Windows\Temporary Internet Files\Content.IE5\6ANOLXRR\tornado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81000"/>
            <a:ext cx="1308398" cy="1397318"/>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ritterk.SLS\AppData\Local\Microsoft\Windows\Temporary Internet Files\Content.IE5\TFODPOBA\House-on-Fire02.GIF[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2" y="367145"/>
            <a:ext cx="1219200" cy="1183437"/>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C:\Users\ritterk.SLS\AppData\Local\Microsoft\Windows\Temporary Internet Files\Content.IE5\DY93ZIT3\gesloten-slo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5363" y="4953000"/>
            <a:ext cx="1684474" cy="1758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12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a:t>
            </a:r>
            <a:endParaRPr lang="en-US" dirty="0"/>
          </a:p>
        </p:txBody>
      </p:sp>
      <p:sp>
        <p:nvSpPr>
          <p:cNvPr id="3" name="Content Placeholder 2"/>
          <p:cNvSpPr>
            <a:spLocks noGrp="1"/>
          </p:cNvSpPr>
          <p:nvPr>
            <p:ph idx="1"/>
          </p:nvPr>
        </p:nvSpPr>
        <p:spPr>
          <a:xfrm>
            <a:off x="533400" y="1676400"/>
            <a:ext cx="8115300" cy="4191000"/>
          </a:xfrm>
        </p:spPr>
        <p:txBody>
          <a:bodyPr>
            <a:normAutofit fontScale="92500"/>
          </a:bodyPr>
          <a:lstStyle/>
          <a:p>
            <a:r>
              <a:rPr lang="en-US" dirty="0" smtClean="0"/>
              <a:t>25%  homework, bell-work, check-tests</a:t>
            </a:r>
          </a:p>
          <a:p>
            <a:r>
              <a:rPr lang="en-US" dirty="0" smtClean="0"/>
              <a:t>25%  group work and participation</a:t>
            </a:r>
          </a:p>
          <a:p>
            <a:r>
              <a:rPr lang="en-US" dirty="0"/>
              <a:t>5</a:t>
            </a:r>
            <a:r>
              <a:rPr lang="en-US" dirty="0" smtClean="0"/>
              <a:t>0% quizzes, test  and independent projects</a:t>
            </a:r>
          </a:p>
          <a:p>
            <a:endParaRPr lang="en-US" dirty="0"/>
          </a:p>
          <a:p>
            <a:r>
              <a:rPr lang="en-US" dirty="0" smtClean="0"/>
              <a:t>There will be an 8th  English midterm and 7</a:t>
            </a:r>
            <a:r>
              <a:rPr lang="en-US" baseline="30000" dirty="0" smtClean="0"/>
              <a:t>th</a:t>
            </a:r>
            <a:r>
              <a:rPr lang="en-US" dirty="0" smtClean="0"/>
              <a:t>  science mid term</a:t>
            </a:r>
          </a:p>
          <a:p>
            <a:r>
              <a:rPr lang="en-US" dirty="0" smtClean="0"/>
              <a:t>There will be skill assessments for 8</a:t>
            </a:r>
            <a:r>
              <a:rPr lang="en-US" baseline="30000" dirty="0" smtClean="0"/>
              <a:t>th</a:t>
            </a:r>
            <a:r>
              <a:rPr lang="en-US" dirty="0" smtClean="0"/>
              <a:t> grade end of year in vocab, grammar, and Science</a:t>
            </a:r>
          </a:p>
          <a:p>
            <a:endParaRPr lang="en-US" dirty="0"/>
          </a:p>
          <a:p>
            <a:r>
              <a:rPr lang="en-US" b="1" dirty="0"/>
              <a:t>Extra credit- </a:t>
            </a:r>
            <a:r>
              <a:rPr lang="en-US" dirty="0"/>
              <a:t>only what is offered- take it when you can get it, I don’t do end of quarter grade buffers </a:t>
            </a:r>
          </a:p>
          <a:p>
            <a:endParaRPr lang="en-US" dirty="0" smtClean="0"/>
          </a:p>
        </p:txBody>
      </p:sp>
      <p:pic>
        <p:nvPicPr>
          <p:cNvPr id="15362" name="Picture 2" descr="Image result for meme gr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237" y="228600"/>
            <a:ext cx="2610463"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42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2400"/>
            <a:ext cx="8041440" cy="1442674"/>
          </a:xfrm>
        </p:spPr>
        <p:txBody>
          <a:bodyPr/>
          <a:lstStyle/>
          <a:p>
            <a:r>
              <a:rPr lang="en-US" dirty="0" smtClean="0"/>
              <a:t>Late or absent</a:t>
            </a:r>
            <a:endParaRPr lang="en-US" dirty="0"/>
          </a:p>
        </p:txBody>
      </p:sp>
      <p:sp>
        <p:nvSpPr>
          <p:cNvPr id="3" name="Content Placeholder 2"/>
          <p:cNvSpPr>
            <a:spLocks noGrp="1"/>
          </p:cNvSpPr>
          <p:nvPr>
            <p:ph idx="1"/>
          </p:nvPr>
        </p:nvSpPr>
        <p:spPr>
          <a:xfrm>
            <a:off x="381000" y="1143000"/>
            <a:ext cx="8534400" cy="5105400"/>
          </a:xfrm>
        </p:spPr>
        <p:txBody>
          <a:bodyPr>
            <a:normAutofit fontScale="85000" lnSpcReduction="20000"/>
          </a:bodyPr>
          <a:lstStyle/>
          <a:p>
            <a:pPr marL="0" indent="0">
              <a:buNone/>
            </a:pPr>
            <a:r>
              <a:rPr lang="en-US" sz="3000" b="1" dirty="0" smtClean="0"/>
              <a:t>Late work </a:t>
            </a:r>
            <a:r>
              <a:rPr lang="en-US" dirty="0" smtClean="0"/>
              <a:t>– blue slip required! 2 additional points lost if you do not have a blue slip completed!</a:t>
            </a:r>
          </a:p>
          <a:p>
            <a:pPr marL="0" indent="0">
              <a:buNone/>
            </a:pPr>
            <a:endParaRPr lang="en-US" dirty="0"/>
          </a:p>
          <a:p>
            <a:pPr marL="0" indent="0">
              <a:buNone/>
            </a:pPr>
            <a:r>
              <a:rPr lang="en-US" dirty="0" smtClean="0"/>
              <a:t>Generally, practice work is not accepted late. Graded work turned in before school the following day is reduced by 10%,  a full day late 50% and is recorded as a zero after 1 week. This includes absent work that is not turned in promptly.  There are, however,  exceptions and exclusions depending on the situation and assignment. </a:t>
            </a:r>
          </a:p>
          <a:p>
            <a:pPr marL="0" indent="0">
              <a:buNone/>
            </a:pPr>
            <a:endParaRPr lang="en-US" b="1" u="sng" dirty="0" smtClean="0"/>
          </a:p>
          <a:p>
            <a:pPr marL="0" indent="0">
              <a:buNone/>
            </a:pPr>
            <a:r>
              <a:rPr lang="en-US" sz="3000" b="1" dirty="0" smtClean="0"/>
              <a:t>Absence</a:t>
            </a:r>
            <a:r>
              <a:rPr lang="en-US" b="1" dirty="0" smtClean="0"/>
              <a:t>-</a:t>
            </a:r>
            <a:r>
              <a:rPr lang="en-US" dirty="0" smtClean="0"/>
              <a:t>you need to be responsible for getting what you missed, HOWEVER you MAY NOT interrupt the rest of the class to do this (appropriate times include before school, during snack time, during lunch time, after the class has settled into independent work or after school- NOT AT THE BEGINNING OF CLASS)  Always check the absent bin first!</a:t>
            </a:r>
          </a:p>
          <a:p>
            <a:pPr marL="0" indent="0">
              <a:buNone/>
            </a:pPr>
            <a:endParaRPr lang="en-US" dirty="0" smtClean="0"/>
          </a:p>
          <a:p>
            <a:pPr marL="0" indent="0">
              <a:buNone/>
            </a:pPr>
            <a:r>
              <a:rPr lang="en-US" dirty="0" smtClean="0">
                <a:solidFill>
                  <a:srgbClr val="FF0000"/>
                </a:solidFill>
              </a:rPr>
              <a:t>I will not typically give make up tests during class- you must schedule a time to come in before or after school, or during study hall- plan for at least 40 minutes, you cannot start a test and finish it at a later point! </a:t>
            </a:r>
          </a:p>
        </p:txBody>
      </p:sp>
      <p:sp>
        <p:nvSpPr>
          <p:cNvPr id="4" name="Rectangle 3"/>
          <p:cNvSpPr/>
          <p:nvPr/>
        </p:nvSpPr>
        <p:spPr>
          <a:xfrm>
            <a:off x="304800" y="1905000"/>
            <a:ext cx="8534400" cy="1676400"/>
          </a:xfrm>
          <a:prstGeom prst="rect">
            <a:avLst/>
          </a:prstGeom>
          <a:noFill/>
          <a:ln>
            <a:solidFill>
              <a:schemeClr val="accent1">
                <a:shade val="50000"/>
                <a:shade val="90000"/>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Users\ritterk.SLS\AppData\Local\Microsoft\Windows\Temporary Internet Files\Content.IE5\TNJABHPK\too20late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5681"/>
            <a:ext cx="1674876" cy="1114611"/>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ritterk.SLS\AppData\Local\Microsoft\Windows\Temporary Internet Files\Content.IE5\10PLQJFR\smiley-vector-illustration-ill-smiley_XkRp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57217"/>
            <a:ext cx="704202" cy="87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95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Time-odd years</a:t>
            </a:r>
            <a:br>
              <a:rPr lang="en-US" dirty="0" smtClean="0"/>
            </a:br>
            <a:r>
              <a:rPr lang="en-US" dirty="0" smtClean="0"/>
              <a:t> True or False</a:t>
            </a:r>
            <a:endParaRPr lang="en-US" dirty="0"/>
          </a:p>
        </p:txBody>
      </p:sp>
      <p:sp>
        <p:nvSpPr>
          <p:cNvPr id="3" name="Content Placeholder 2"/>
          <p:cNvSpPr>
            <a:spLocks noGrp="1"/>
          </p:cNvSpPr>
          <p:nvPr>
            <p:ph idx="1"/>
          </p:nvPr>
        </p:nvSpPr>
        <p:spPr>
          <a:xfrm>
            <a:off x="990600" y="2119257"/>
            <a:ext cx="7239000" cy="3603812"/>
          </a:xfrm>
        </p:spPr>
        <p:txBody>
          <a:bodyPr/>
          <a:lstStyle/>
          <a:p>
            <a:r>
              <a:rPr lang="en-US" dirty="0" smtClean="0"/>
              <a:t>I went to Catholic schools my whole life</a:t>
            </a:r>
          </a:p>
          <a:p>
            <a:r>
              <a:rPr lang="en-US" dirty="0"/>
              <a:t> </a:t>
            </a:r>
            <a:r>
              <a:rPr lang="en-US" dirty="0" smtClean="0"/>
              <a:t>I have  32 aunts and uncles</a:t>
            </a:r>
          </a:p>
          <a:p>
            <a:r>
              <a:rPr lang="en-US" dirty="0" smtClean="0"/>
              <a:t>I have traveled to all 50 states</a:t>
            </a:r>
          </a:p>
          <a:p>
            <a:r>
              <a:rPr lang="en-US" dirty="0" smtClean="0"/>
              <a:t>I have taken classes at 6 different colleges</a:t>
            </a:r>
          </a:p>
          <a:p>
            <a:r>
              <a:rPr lang="en-US" dirty="0" smtClean="0"/>
              <a:t> I have more pets than people in my house</a:t>
            </a:r>
          </a:p>
          <a:p>
            <a:r>
              <a:rPr lang="en-US" dirty="0" smtClean="0"/>
              <a:t>I taught at a high school before coming to St. Luke</a:t>
            </a:r>
          </a:p>
          <a:p>
            <a:r>
              <a:rPr lang="en-US" dirty="0"/>
              <a:t> </a:t>
            </a:r>
            <a:r>
              <a:rPr lang="en-US" dirty="0" smtClean="0"/>
              <a:t>I like muscle cars and monster trucks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767314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 Room Passes</a:t>
            </a:r>
            <a:endParaRPr lang="en-US" dirty="0"/>
          </a:p>
        </p:txBody>
      </p:sp>
      <p:sp>
        <p:nvSpPr>
          <p:cNvPr id="3" name="Content Placeholder 2"/>
          <p:cNvSpPr>
            <a:spLocks noGrp="1"/>
          </p:cNvSpPr>
          <p:nvPr>
            <p:ph idx="1"/>
          </p:nvPr>
        </p:nvSpPr>
        <p:spPr>
          <a:xfrm>
            <a:off x="304800" y="2133600"/>
            <a:ext cx="8534400" cy="3900543"/>
          </a:xfrm>
        </p:spPr>
        <p:txBody>
          <a:bodyPr>
            <a:normAutofit fontScale="92500"/>
          </a:bodyPr>
          <a:lstStyle/>
          <a:p>
            <a:r>
              <a:rPr lang="en-US" b="1" dirty="0" smtClean="0"/>
              <a:t>1 set per quarter, maximum of 4- they are not </a:t>
            </a:r>
            <a:r>
              <a:rPr lang="en-US" b="1" dirty="0" smtClean="0"/>
              <a:t>transferable to other students or to other teachers’ classes!!</a:t>
            </a:r>
            <a:endParaRPr lang="en-US" b="1" dirty="0" smtClean="0"/>
          </a:p>
          <a:p>
            <a:r>
              <a:rPr lang="en-US" dirty="0" smtClean="0"/>
              <a:t>Times to go to restroom</a:t>
            </a:r>
          </a:p>
          <a:p>
            <a:pPr lvl="1"/>
            <a:r>
              <a:rPr lang="en-US" dirty="0" smtClean="0"/>
              <a:t>Before school</a:t>
            </a:r>
          </a:p>
          <a:p>
            <a:pPr lvl="1"/>
            <a:r>
              <a:rPr lang="en-US" dirty="0" smtClean="0"/>
              <a:t>After you sign in and quickly gather your supplies but before we head to class</a:t>
            </a:r>
          </a:p>
          <a:p>
            <a:pPr lvl="1"/>
            <a:r>
              <a:rPr lang="en-US" dirty="0" smtClean="0"/>
              <a:t>During snack</a:t>
            </a:r>
          </a:p>
          <a:p>
            <a:pPr lvl="1"/>
            <a:r>
              <a:rPr lang="en-US" dirty="0" smtClean="0"/>
              <a:t>When you change for gym</a:t>
            </a:r>
          </a:p>
          <a:p>
            <a:pPr lvl="1"/>
            <a:r>
              <a:rPr lang="en-US" dirty="0" smtClean="0"/>
              <a:t>On your way to lunch</a:t>
            </a:r>
          </a:p>
          <a:p>
            <a:pPr lvl="1"/>
            <a:r>
              <a:rPr lang="en-US" dirty="0" smtClean="0"/>
              <a:t>At the end of the day after you have been dismissed from your last class</a:t>
            </a:r>
            <a:endParaRPr lang="en-US" dirty="0"/>
          </a:p>
        </p:txBody>
      </p:sp>
      <p:pic>
        <p:nvPicPr>
          <p:cNvPr id="13314" name="Picture 2" descr="C:\Users\ritterk.SLS\AppData\Local\Microsoft\Windows\Temporary Internet Files\Content.IE5\6ANOLXRR\Washrooms-or-Toilet-Sign-2289-mediu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656" y="304801"/>
            <a:ext cx="1815594" cy="167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331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52400"/>
            <a:ext cx="8041440" cy="1442674"/>
          </a:xfrm>
        </p:spPr>
        <p:txBody>
          <a:bodyPr/>
          <a:lstStyle/>
          <a:p>
            <a:r>
              <a:rPr lang="en-US" dirty="0" smtClean="0"/>
              <a:t>Uniforms</a:t>
            </a:r>
            <a:endParaRPr lang="en-US" dirty="0"/>
          </a:p>
        </p:txBody>
      </p:sp>
      <p:sp>
        <p:nvSpPr>
          <p:cNvPr id="3" name="Content Placeholder 2"/>
          <p:cNvSpPr>
            <a:spLocks noGrp="1"/>
          </p:cNvSpPr>
          <p:nvPr>
            <p:ph idx="1"/>
          </p:nvPr>
        </p:nvSpPr>
        <p:spPr>
          <a:xfrm>
            <a:off x="533400" y="2125531"/>
            <a:ext cx="8153400" cy="3894269"/>
          </a:xfrm>
        </p:spPr>
        <p:txBody>
          <a:bodyPr>
            <a:normAutofit/>
          </a:bodyPr>
          <a:lstStyle/>
          <a:p>
            <a:r>
              <a:rPr lang="en-US" dirty="0" smtClean="0"/>
              <a:t>Pink slips returned next day or participation points are lost</a:t>
            </a:r>
          </a:p>
          <a:p>
            <a:r>
              <a:rPr lang="en-US" dirty="0" smtClean="0"/>
              <a:t>The focus is simple- as a Catholic school student, your unique gifts given to you by God are all from within. No where in your faith are you encouraged to define yourself by your appearance</a:t>
            </a:r>
          </a:p>
          <a:p>
            <a:r>
              <a:rPr lang="en-US" dirty="0" smtClean="0"/>
              <a:t>Take advantage of this break from the secular and focus on developing your unique gifts</a:t>
            </a:r>
          </a:p>
          <a:p>
            <a:r>
              <a:rPr lang="en-US" dirty="0" smtClean="0"/>
              <a:t>Take care- after you receive 3 pink slips, you may lose out of uniform privileges !!!</a:t>
            </a:r>
            <a:endParaRPr lang="en-US" dirty="0"/>
          </a:p>
        </p:txBody>
      </p:sp>
      <p:pic>
        <p:nvPicPr>
          <p:cNvPr id="14338" name="Picture 2" descr="C:\Users\ritterk.SLS\AppData\Local\Microsoft\Windows\Temporary Internet Files\Content.IE5\V0RTLDF4\school-uniform[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04800"/>
            <a:ext cx="1509712" cy="1866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515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Help</a:t>
            </a:r>
            <a:endParaRPr lang="en-US" dirty="0"/>
          </a:p>
        </p:txBody>
      </p:sp>
      <p:pic>
        <p:nvPicPr>
          <p:cNvPr id="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04800"/>
            <a:ext cx="2895600" cy="15811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1524000"/>
            <a:ext cx="8458200" cy="5770811"/>
          </a:xfrm>
          <a:prstGeom prst="rect">
            <a:avLst/>
          </a:prstGeom>
          <a:noFill/>
        </p:spPr>
        <p:txBody>
          <a:bodyPr wrap="square" rtlCol="0">
            <a:spAutoFit/>
          </a:bodyPr>
          <a:lstStyle/>
          <a:p>
            <a:pPr algn="ctr"/>
            <a:endParaRPr lang="en-US" sz="900" b="1" u="sng" dirty="0" smtClean="0"/>
          </a:p>
          <a:p>
            <a:endParaRPr lang="en-US" dirty="0"/>
          </a:p>
          <a:p>
            <a:r>
              <a:rPr lang="en-US" sz="2400" b="1" u="sng" dirty="0" smtClean="0"/>
              <a:t>Recognition</a:t>
            </a:r>
            <a:r>
              <a:rPr lang="en-US" b="1" dirty="0" smtClean="0"/>
              <a:t> </a:t>
            </a:r>
            <a:r>
              <a:rPr lang="en-US" dirty="0" smtClean="0"/>
              <a:t>is seeing the what is familiar but it is harder to use and is usually lost- students who study by “reading over” their book and worksheets are often frustrated because they feel prepared for a test but are not as successful because they recognize the content but are not prepared to use it!</a:t>
            </a:r>
          </a:p>
          <a:p>
            <a:endParaRPr lang="en-US" dirty="0" smtClean="0"/>
          </a:p>
          <a:p>
            <a:r>
              <a:rPr lang="en-US" sz="2400" b="1" u="sng" dirty="0" smtClean="0"/>
              <a:t>Knowledge</a:t>
            </a:r>
            <a:r>
              <a:rPr lang="en-US" sz="2400" u="sng" dirty="0" smtClean="0"/>
              <a:t> </a:t>
            </a:r>
            <a:r>
              <a:rPr lang="en-US" dirty="0" smtClean="0"/>
              <a:t>can be applied and carried over to new situations. It requires action- students need to </a:t>
            </a:r>
            <a:r>
              <a:rPr lang="en-US" sz="2400" b="1" dirty="0"/>
              <a:t>R</a:t>
            </a:r>
            <a:r>
              <a:rPr lang="en-US" sz="2400" b="1" dirty="0" smtClean="0"/>
              <a:t>eflect</a:t>
            </a:r>
            <a:r>
              <a:rPr lang="en-US" dirty="0" smtClean="0"/>
              <a:t> on each lesson, jotting down notes and reviewing until it can be explained in the student’s own words. Students need to </a:t>
            </a:r>
            <a:r>
              <a:rPr lang="en-US" sz="2400" b="1" dirty="0" smtClean="0"/>
              <a:t>Repeat</a:t>
            </a:r>
            <a:r>
              <a:rPr lang="en-US" dirty="0" smtClean="0"/>
              <a:t> the review process regularly until it can be </a:t>
            </a:r>
            <a:r>
              <a:rPr lang="en-US" sz="2400" b="1" dirty="0"/>
              <a:t>R</a:t>
            </a:r>
            <a:r>
              <a:rPr lang="en-US" sz="2400" b="1" dirty="0" smtClean="0"/>
              <a:t>ecalled</a:t>
            </a:r>
            <a:r>
              <a:rPr lang="en-US" dirty="0" smtClean="0"/>
              <a:t> from memory- this moves ideas from short term to long term memory.  Students need </a:t>
            </a:r>
            <a:r>
              <a:rPr lang="en-US" sz="2400" b="1" dirty="0"/>
              <a:t>A</a:t>
            </a:r>
            <a:r>
              <a:rPr lang="en-US" sz="2400" b="1" dirty="0" smtClean="0"/>
              <a:t>pply</a:t>
            </a:r>
            <a:r>
              <a:rPr lang="en-US" dirty="0" smtClean="0"/>
              <a:t> knowledge at every opportunity so they can determine what they know and don’t know so they can ask questions and clarify.</a:t>
            </a:r>
          </a:p>
          <a:p>
            <a:endParaRPr lang="en-US" sz="800" dirty="0" smtClean="0"/>
          </a:p>
          <a:p>
            <a:pPr algn="ctr"/>
            <a:r>
              <a:rPr lang="en-US" b="1" dirty="0" smtClean="0">
                <a:solidFill>
                  <a:srgbClr val="FF0000"/>
                </a:solidFill>
              </a:rPr>
              <a:t>Tips and tricks are stressed constantly in class- this transition from recognition to knowledge is hard, but is necessary for success!</a:t>
            </a:r>
            <a:endParaRPr lang="en-US" b="1" dirty="0">
              <a:solidFill>
                <a:srgbClr val="FF0000"/>
              </a:solidFill>
            </a:endParaRPr>
          </a:p>
          <a:p>
            <a:endParaRPr lang="en-US" dirty="0"/>
          </a:p>
          <a:p>
            <a:r>
              <a:rPr lang="en-US" dirty="0" smtClean="0"/>
              <a:t> </a:t>
            </a:r>
            <a:endParaRPr lang="en-US" dirty="0"/>
          </a:p>
        </p:txBody>
      </p:sp>
    </p:spTree>
    <p:extLst>
      <p:ext uri="{BB962C8B-B14F-4D97-AF65-F5344CB8AC3E}">
        <p14:creationId xmlns:p14="http://schemas.microsoft.com/office/powerpoint/2010/main" val="2083562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me!</a:t>
            </a:r>
            <a:endParaRPr lang="en-US" dirty="0"/>
          </a:p>
        </p:txBody>
      </p:sp>
      <p:sp>
        <p:nvSpPr>
          <p:cNvPr id="3" name="Content Placeholder 2"/>
          <p:cNvSpPr>
            <a:spLocks noGrp="1"/>
          </p:cNvSpPr>
          <p:nvPr>
            <p:ph idx="1"/>
          </p:nvPr>
        </p:nvSpPr>
        <p:spPr>
          <a:xfrm>
            <a:off x="1463040" y="1828800"/>
            <a:ext cx="6614160" cy="3894269"/>
          </a:xfrm>
        </p:spPr>
        <p:txBody>
          <a:bodyPr>
            <a:normAutofit/>
          </a:bodyPr>
          <a:lstStyle/>
          <a:p>
            <a:r>
              <a:rPr lang="en-US" dirty="0" smtClean="0"/>
              <a:t>Email- use address from St. Luke Website</a:t>
            </a:r>
          </a:p>
          <a:p>
            <a:pPr marL="0" indent="0">
              <a:buNone/>
            </a:pPr>
            <a:endParaRPr lang="en-US" dirty="0" smtClean="0"/>
          </a:p>
          <a:p>
            <a:r>
              <a:rPr lang="en-US" dirty="0" smtClean="0"/>
              <a:t>Notes can be written and put in my mailbox</a:t>
            </a:r>
          </a:p>
          <a:p>
            <a:pPr marL="0" indent="0">
              <a:buNone/>
            </a:pPr>
            <a:endParaRPr lang="en-US" dirty="0" smtClean="0"/>
          </a:p>
          <a:p>
            <a:r>
              <a:rPr lang="en-US" dirty="0" smtClean="0"/>
              <a:t>I am usually here by 7:40 each morning and stay until 3:45 each evening- but check in advance if you plan to stay after</a:t>
            </a:r>
          </a:p>
          <a:p>
            <a:endParaRPr lang="en-US" dirty="0"/>
          </a:p>
          <a:p>
            <a:r>
              <a:rPr lang="en-US" dirty="0" smtClean="0"/>
              <a:t>Website has lots of resources- check it out!</a:t>
            </a:r>
          </a:p>
          <a:p>
            <a:endParaRPr lang="en-US" dirty="0"/>
          </a:p>
        </p:txBody>
      </p:sp>
      <p:pic>
        <p:nvPicPr>
          <p:cNvPr id="21506" name="Picture 2" descr="C:\Program Files (x86)\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57200"/>
            <a:ext cx="1795882" cy="1833372"/>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ritterk.SLS\AppData\Local\Microsoft\Windows\Temporary Internet Files\Content.IE5\6ANOLXRR\hand_taking_note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57200"/>
            <a:ext cx="1400175" cy="136207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ritterk.SLS\AppData\Local\Microsoft\Windows\Temporary Internet Files\Content.IE5\DY93ZIT3\4322619506_20866261dc_z[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9689" y="3962400"/>
            <a:ext cx="1341120" cy="94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0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Mrs. Ritter</a:t>
            </a:r>
            <a:endParaRPr lang="en-US" dirty="0"/>
          </a:p>
        </p:txBody>
      </p:sp>
      <p:sp>
        <p:nvSpPr>
          <p:cNvPr id="3" name="Subtitle 2"/>
          <p:cNvSpPr>
            <a:spLocks noGrp="1"/>
          </p:cNvSpPr>
          <p:nvPr>
            <p:ph type="subTitle" idx="1"/>
          </p:nvPr>
        </p:nvSpPr>
        <p:spPr/>
        <p:txBody>
          <a:bodyPr/>
          <a:lstStyle/>
          <a:p>
            <a:r>
              <a:rPr lang="en-US" dirty="0" smtClean="0"/>
              <a:t>FYI’s for  your success!</a:t>
            </a:r>
            <a:endParaRPr lang="en-US" dirty="0"/>
          </a:p>
        </p:txBody>
      </p:sp>
    </p:spTree>
    <p:extLst>
      <p:ext uri="{BB962C8B-B14F-4D97-AF65-F5344CB8AC3E}">
        <p14:creationId xmlns:p14="http://schemas.microsoft.com/office/powerpoint/2010/main" val="2206403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442674"/>
          </a:xfrm>
        </p:spPr>
        <p:txBody>
          <a:bodyPr/>
          <a:lstStyle/>
          <a:p>
            <a:r>
              <a:rPr lang="en-US" dirty="0" smtClean="0"/>
              <a:t>Rule #1- Be Prepared</a:t>
            </a:r>
            <a:endParaRPr lang="en-US" dirty="0"/>
          </a:p>
        </p:txBody>
      </p:sp>
      <p:pic>
        <p:nvPicPr>
          <p:cNvPr id="1028" name="Picture 4" descr="Image result for image prepar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143000"/>
            <a:ext cx="4811929" cy="3200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91000" y="1600200"/>
            <a:ext cx="3166764" cy="1938992"/>
          </a:xfrm>
          <a:prstGeom prst="rect">
            <a:avLst/>
          </a:prstGeom>
          <a:noFill/>
        </p:spPr>
        <p:txBody>
          <a:bodyPr wrap="none" rtlCol="0">
            <a:spAutoFit/>
          </a:bodyPr>
          <a:lstStyle/>
          <a:p>
            <a:r>
              <a:rPr lang="en-US" sz="2400" dirty="0" smtClean="0"/>
              <a:t>Pencil bag </a:t>
            </a:r>
          </a:p>
          <a:p>
            <a:r>
              <a:rPr lang="en-US" sz="2400" dirty="0" smtClean="0"/>
              <a:t> Books</a:t>
            </a:r>
          </a:p>
          <a:p>
            <a:r>
              <a:rPr lang="en-US" sz="2400" dirty="0" smtClean="0"/>
              <a:t>Composition notebook</a:t>
            </a:r>
          </a:p>
          <a:p>
            <a:r>
              <a:rPr lang="en-US" sz="2400" dirty="0" smtClean="0"/>
              <a:t>Assignments</a:t>
            </a:r>
          </a:p>
          <a:p>
            <a:r>
              <a:rPr lang="en-US" sz="2400" dirty="0" smtClean="0"/>
              <a:t>Assignment notebook</a:t>
            </a:r>
            <a:endParaRPr lang="en-US" sz="2400" dirty="0"/>
          </a:p>
        </p:txBody>
      </p:sp>
      <p:sp>
        <p:nvSpPr>
          <p:cNvPr id="4" name="TextBox 3"/>
          <p:cNvSpPr txBox="1"/>
          <p:nvPr/>
        </p:nvSpPr>
        <p:spPr>
          <a:xfrm rot="1286041">
            <a:off x="6031727" y="1745261"/>
            <a:ext cx="3036409" cy="830997"/>
          </a:xfrm>
          <a:prstGeom prst="rect">
            <a:avLst/>
          </a:prstGeom>
          <a:noFill/>
        </p:spPr>
        <p:txBody>
          <a:bodyPr wrap="none" rtlCol="0">
            <a:spAutoFit/>
          </a:bodyPr>
          <a:lstStyle/>
          <a:p>
            <a:r>
              <a:rPr lang="en-US" sz="2400" dirty="0" smtClean="0">
                <a:solidFill>
                  <a:srgbClr val="FF0000"/>
                </a:solidFill>
                <a:latin typeface="AR BLANCA" panose="02000000000000000000" pitchFamily="2" charset="0"/>
              </a:rPr>
              <a:t>Replace things that are</a:t>
            </a:r>
          </a:p>
          <a:p>
            <a:pPr algn="ctr"/>
            <a:r>
              <a:rPr lang="en-US" sz="2400" dirty="0" smtClean="0">
                <a:solidFill>
                  <a:srgbClr val="FF0000"/>
                </a:solidFill>
                <a:latin typeface="AR BLANCA" panose="02000000000000000000" pitchFamily="2" charset="0"/>
              </a:rPr>
              <a:t> lost or damaged!</a:t>
            </a:r>
            <a:endParaRPr lang="en-US" sz="2400" dirty="0">
              <a:solidFill>
                <a:srgbClr val="FF0000"/>
              </a:solidFill>
              <a:latin typeface="AR BLANCA" panose="02000000000000000000" pitchFamily="2" charset="0"/>
            </a:endParaRPr>
          </a:p>
        </p:txBody>
      </p:sp>
      <p:sp>
        <p:nvSpPr>
          <p:cNvPr id="9" name="TextBox 8"/>
          <p:cNvSpPr txBox="1"/>
          <p:nvPr/>
        </p:nvSpPr>
        <p:spPr>
          <a:xfrm rot="20619478">
            <a:off x="222979" y="4898579"/>
            <a:ext cx="4376519" cy="1200329"/>
          </a:xfrm>
          <a:prstGeom prst="rect">
            <a:avLst/>
          </a:prstGeom>
          <a:noFill/>
        </p:spPr>
        <p:txBody>
          <a:bodyPr wrap="none" rtlCol="0">
            <a:spAutoFit/>
          </a:bodyPr>
          <a:lstStyle/>
          <a:p>
            <a:r>
              <a:rPr lang="en-US" sz="2400" dirty="0" smtClean="0">
                <a:solidFill>
                  <a:srgbClr val="00B050"/>
                </a:solidFill>
                <a:latin typeface="AR BLANCA" panose="02000000000000000000" pitchFamily="2" charset="0"/>
              </a:rPr>
              <a:t>You may </a:t>
            </a:r>
            <a:r>
              <a:rPr lang="en-US" sz="2400" b="1" dirty="0" smtClean="0">
                <a:solidFill>
                  <a:srgbClr val="00B050"/>
                </a:solidFill>
                <a:latin typeface="AR BLANCA" panose="02000000000000000000" pitchFamily="2" charset="0"/>
              </a:rPr>
              <a:t>not </a:t>
            </a:r>
            <a:r>
              <a:rPr lang="en-US" sz="2400" dirty="0" smtClean="0">
                <a:solidFill>
                  <a:srgbClr val="00B050"/>
                </a:solidFill>
                <a:latin typeface="AR BLANCA" panose="02000000000000000000" pitchFamily="2" charset="0"/>
              </a:rPr>
              <a:t>interrupt a class</a:t>
            </a:r>
          </a:p>
          <a:p>
            <a:r>
              <a:rPr lang="en-US" sz="2400" dirty="0" smtClean="0">
                <a:solidFill>
                  <a:srgbClr val="00B050"/>
                </a:solidFill>
                <a:latin typeface="AR BLANCA" panose="02000000000000000000" pitchFamily="2" charset="0"/>
              </a:rPr>
              <a:t> to retrieve forgotten materials- </a:t>
            </a:r>
          </a:p>
          <a:p>
            <a:r>
              <a:rPr lang="en-US" sz="2400" dirty="0" smtClean="0">
                <a:solidFill>
                  <a:srgbClr val="00B050"/>
                </a:solidFill>
                <a:latin typeface="AR BLANCA" panose="02000000000000000000" pitchFamily="2" charset="0"/>
              </a:rPr>
              <a:t>So you might need to get creative!</a:t>
            </a:r>
            <a:endParaRPr lang="en-US" sz="2400" dirty="0">
              <a:solidFill>
                <a:srgbClr val="00B050"/>
              </a:solidFill>
              <a:latin typeface="AR BLANCA" panose="02000000000000000000" pitchFamily="2" charset="0"/>
            </a:endParaRPr>
          </a:p>
        </p:txBody>
      </p:sp>
      <p:pic>
        <p:nvPicPr>
          <p:cNvPr id="1030" name="Picture 6" descr="Image result for image macgyver h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8188" y="3875594"/>
            <a:ext cx="3673188" cy="20680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48288" y="5574268"/>
            <a:ext cx="3729739" cy="307777"/>
          </a:xfrm>
          <a:prstGeom prst="rect">
            <a:avLst/>
          </a:prstGeom>
          <a:noFill/>
        </p:spPr>
        <p:txBody>
          <a:bodyPr wrap="none" rtlCol="0">
            <a:spAutoFit/>
          </a:bodyPr>
          <a:lstStyle/>
          <a:p>
            <a:r>
              <a:rPr lang="en-US" sz="1400" dirty="0" smtClean="0">
                <a:solidFill>
                  <a:schemeClr val="bg1"/>
                </a:solidFill>
              </a:rPr>
              <a:t>Stay calm &amp; figure it out a  reasonable solution</a:t>
            </a:r>
            <a:endParaRPr lang="en-US" sz="1400" dirty="0">
              <a:solidFill>
                <a:schemeClr val="bg1"/>
              </a:solidFill>
            </a:endParaRPr>
          </a:p>
        </p:txBody>
      </p:sp>
    </p:spTree>
    <p:extLst>
      <p:ext uri="{BB962C8B-B14F-4D97-AF65-F5344CB8AC3E}">
        <p14:creationId xmlns:p14="http://schemas.microsoft.com/office/powerpoint/2010/main" val="1654486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76200"/>
            <a:ext cx="8041440" cy="1442674"/>
          </a:xfrm>
        </p:spPr>
        <p:txBody>
          <a:bodyPr/>
          <a:lstStyle/>
          <a:p>
            <a:r>
              <a:rPr lang="en-US" dirty="0" smtClean="0"/>
              <a:t>Rule #2 -Follow Procedure</a:t>
            </a:r>
            <a:endParaRPr lang="en-US" dirty="0"/>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136" y="3755571"/>
            <a:ext cx="4892464" cy="26474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828800"/>
            <a:ext cx="3957109" cy="1785104"/>
          </a:xfrm>
          <a:prstGeom prst="rect">
            <a:avLst/>
          </a:prstGeom>
          <a:noFill/>
        </p:spPr>
        <p:txBody>
          <a:bodyPr wrap="none" rtlCol="0">
            <a:spAutoFit/>
          </a:bodyPr>
          <a:lstStyle/>
          <a:p>
            <a:pPr algn="ctr"/>
            <a:r>
              <a:rPr lang="en-US" sz="2000" b="1" dirty="0" smtClean="0"/>
              <a:t>Come in, sit down &amp;  get started!</a:t>
            </a:r>
          </a:p>
          <a:p>
            <a:pPr algn="ctr"/>
            <a:r>
              <a:rPr lang="en-US" u="sng" dirty="0" smtClean="0"/>
              <a:t>The white board has:</a:t>
            </a:r>
          </a:p>
          <a:p>
            <a:pPr marL="342900" indent="-342900">
              <a:buAutoNum type="arabicPeriod"/>
            </a:pPr>
            <a:r>
              <a:rPr lang="en-US" dirty="0" smtClean="0"/>
              <a:t>What to get out,</a:t>
            </a:r>
          </a:p>
          <a:p>
            <a:pPr marL="342900" indent="-342900">
              <a:buAutoNum type="arabicPeriod"/>
            </a:pPr>
            <a:r>
              <a:rPr lang="en-US" dirty="0" smtClean="0"/>
              <a:t> what to write down </a:t>
            </a:r>
          </a:p>
          <a:p>
            <a:pPr marL="342900" indent="-342900">
              <a:buAutoNum type="arabicPeriod"/>
            </a:pPr>
            <a:r>
              <a:rPr lang="en-US" dirty="0" smtClean="0"/>
              <a:t>What to get started on-</a:t>
            </a:r>
          </a:p>
          <a:p>
            <a:pPr algn="ctr"/>
            <a:r>
              <a:rPr lang="en-US" dirty="0" smtClean="0"/>
              <a:t> </a:t>
            </a:r>
            <a:r>
              <a:rPr lang="en-US" u="sng" dirty="0" smtClean="0"/>
              <a:t>the minute you step in the room!!</a:t>
            </a:r>
            <a:endParaRPr lang="en-US" u="sng" dirty="0"/>
          </a:p>
        </p:txBody>
      </p:sp>
      <p:sp>
        <p:nvSpPr>
          <p:cNvPr id="4" name="TextBox 3"/>
          <p:cNvSpPr txBox="1"/>
          <p:nvPr/>
        </p:nvSpPr>
        <p:spPr>
          <a:xfrm rot="1079456">
            <a:off x="4457140" y="2155006"/>
            <a:ext cx="4584908" cy="892552"/>
          </a:xfrm>
          <a:prstGeom prst="rect">
            <a:avLst/>
          </a:prstGeom>
          <a:noFill/>
        </p:spPr>
        <p:txBody>
          <a:bodyPr wrap="none" rtlCol="0">
            <a:spAutoFit/>
          </a:bodyPr>
          <a:lstStyle/>
          <a:p>
            <a:pPr algn="ctr"/>
            <a:r>
              <a:rPr lang="en-US" sz="2600" b="1" dirty="0" smtClean="0">
                <a:solidFill>
                  <a:srgbClr val="0070C0"/>
                </a:solidFill>
                <a:latin typeface="AR BLANCA" panose="02000000000000000000" pitchFamily="2" charset="0"/>
              </a:rPr>
              <a:t>I should NOT </a:t>
            </a:r>
          </a:p>
          <a:p>
            <a:pPr algn="ctr"/>
            <a:r>
              <a:rPr lang="en-US" sz="2600" b="1" dirty="0" smtClean="0">
                <a:solidFill>
                  <a:srgbClr val="0070C0"/>
                </a:solidFill>
                <a:latin typeface="AR BLANCA" panose="02000000000000000000" pitchFamily="2" charset="0"/>
              </a:rPr>
              <a:t>have to direct you to get started!</a:t>
            </a:r>
            <a:endParaRPr lang="en-US" sz="2600" b="1" dirty="0">
              <a:solidFill>
                <a:srgbClr val="0070C0"/>
              </a:solidFill>
              <a:latin typeface="AR BLANCA" panose="02000000000000000000" pitchFamily="2" charset="0"/>
            </a:endParaRPr>
          </a:p>
        </p:txBody>
      </p:sp>
      <p:sp>
        <p:nvSpPr>
          <p:cNvPr id="6" name="TextBox 5"/>
          <p:cNvSpPr txBox="1"/>
          <p:nvPr/>
        </p:nvSpPr>
        <p:spPr>
          <a:xfrm rot="20125021">
            <a:off x="-235368" y="4428351"/>
            <a:ext cx="4041491" cy="830997"/>
          </a:xfrm>
          <a:prstGeom prst="rect">
            <a:avLst/>
          </a:prstGeom>
          <a:noFill/>
        </p:spPr>
        <p:txBody>
          <a:bodyPr wrap="none" rtlCol="0">
            <a:spAutoFit/>
          </a:bodyPr>
          <a:lstStyle/>
          <a:p>
            <a:pPr algn="ctr"/>
            <a:r>
              <a:rPr lang="en-US" sz="2400" b="1" dirty="0" smtClean="0">
                <a:solidFill>
                  <a:srgbClr val="FF0000"/>
                </a:solidFill>
                <a:latin typeface="AR BLANCA" panose="02000000000000000000" pitchFamily="2" charset="0"/>
              </a:rPr>
              <a:t>I should NOT </a:t>
            </a:r>
          </a:p>
          <a:p>
            <a:pPr algn="ctr"/>
            <a:r>
              <a:rPr lang="en-US" sz="2400" b="1" dirty="0" smtClean="0">
                <a:solidFill>
                  <a:srgbClr val="FF0000"/>
                </a:solidFill>
                <a:latin typeface="AR BLANCA" panose="02000000000000000000" pitchFamily="2" charset="0"/>
              </a:rPr>
              <a:t>have to remind you to be quiet!</a:t>
            </a:r>
            <a:endParaRPr lang="en-US" sz="2400" b="1" dirty="0">
              <a:solidFill>
                <a:srgbClr val="FF0000"/>
              </a:solidFill>
              <a:latin typeface="AR BLANCA" panose="02000000000000000000" pitchFamily="2" charset="0"/>
            </a:endParaRPr>
          </a:p>
        </p:txBody>
      </p:sp>
    </p:spTree>
    <p:extLst>
      <p:ext uri="{BB962C8B-B14F-4D97-AF65-F5344CB8AC3E}">
        <p14:creationId xmlns:p14="http://schemas.microsoft.com/office/powerpoint/2010/main" val="2230743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480" y="76200"/>
            <a:ext cx="8745120" cy="1442674"/>
          </a:xfrm>
        </p:spPr>
        <p:txBody>
          <a:bodyPr/>
          <a:lstStyle/>
          <a:p>
            <a:r>
              <a:rPr lang="en-US" dirty="0" smtClean="0"/>
              <a:t>Rule #3-Use </a:t>
            </a:r>
            <a:r>
              <a:rPr lang="en-US" b="1" u="sng" dirty="0" smtClean="0"/>
              <a:t>all</a:t>
            </a:r>
            <a:r>
              <a:rPr lang="en-US" dirty="0" smtClean="0"/>
              <a:t> class time wisely </a:t>
            </a:r>
            <a:endParaRPr lang="en-US" dirty="0"/>
          </a:p>
        </p:txBody>
      </p:sp>
      <p:sp>
        <p:nvSpPr>
          <p:cNvPr id="5" name="TextBox 4"/>
          <p:cNvSpPr txBox="1"/>
          <p:nvPr/>
        </p:nvSpPr>
        <p:spPr>
          <a:xfrm>
            <a:off x="342546" y="1901065"/>
            <a:ext cx="3951531" cy="2831544"/>
          </a:xfrm>
          <a:prstGeom prst="rect">
            <a:avLst/>
          </a:prstGeom>
          <a:noFill/>
        </p:spPr>
        <p:txBody>
          <a:bodyPr wrap="none" rtlCol="0">
            <a:spAutoFit/>
          </a:bodyPr>
          <a:lstStyle/>
          <a:p>
            <a:pPr algn="ctr"/>
            <a:r>
              <a:rPr lang="en-US" sz="3200" b="1" dirty="0" smtClean="0"/>
              <a:t>If you finish early:</a:t>
            </a:r>
          </a:p>
          <a:p>
            <a:pPr marL="457200" indent="-457200">
              <a:buFont typeface="Arial" panose="020B0604020202020204" pitchFamily="34" charset="0"/>
              <a:buChar char="•"/>
            </a:pPr>
            <a:r>
              <a:rPr lang="en-US" sz="3200" dirty="0" smtClean="0"/>
              <a:t>Start homework</a:t>
            </a:r>
          </a:p>
          <a:p>
            <a:pPr marL="457200" indent="-457200">
              <a:buFont typeface="Arial" panose="020B0604020202020204" pitchFamily="34" charset="0"/>
              <a:buChar char="•"/>
            </a:pPr>
            <a:r>
              <a:rPr lang="en-US" sz="3200" dirty="0" smtClean="0"/>
              <a:t>Study</a:t>
            </a:r>
          </a:p>
          <a:p>
            <a:pPr marL="457200" indent="-457200">
              <a:buFont typeface="Arial" panose="020B0604020202020204" pitchFamily="34" charset="0"/>
              <a:buChar char="•"/>
            </a:pPr>
            <a:r>
              <a:rPr lang="en-US" sz="3200" dirty="0" smtClean="0"/>
              <a:t>Read a book</a:t>
            </a:r>
          </a:p>
          <a:p>
            <a:pPr marL="457200" indent="-457200">
              <a:buFont typeface="Arial" panose="020B0604020202020204" pitchFamily="34" charset="0"/>
              <a:buChar char="•"/>
            </a:pPr>
            <a:r>
              <a:rPr lang="en-US" sz="3200" dirty="0" smtClean="0"/>
              <a:t>Organize materials</a:t>
            </a:r>
          </a:p>
          <a:p>
            <a:endParaRPr lang="en-US" dirty="0"/>
          </a:p>
        </p:txBody>
      </p:sp>
      <p:pic>
        <p:nvPicPr>
          <p:cNvPr id="2050" name="Picture 2" descr="Image result for meme class isn't 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11427"/>
            <a:ext cx="3238500" cy="42676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39558" y="1667470"/>
            <a:ext cx="2013693" cy="923330"/>
          </a:xfrm>
          <a:prstGeom prst="rect">
            <a:avLst/>
          </a:prstGeom>
          <a:noFill/>
        </p:spPr>
        <p:txBody>
          <a:bodyPr wrap="none" rtlCol="0">
            <a:spAutoFit/>
          </a:bodyPr>
          <a:lstStyle/>
          <a:p>
            <a:r>
              <a:rPr lang="en-US" b="1" dirty="0" smtClean="0">
                <a:solidFill>
                  <a:srgbClr val="FF0000"/>
                </a:solidFill>
              </a:rPr>
              <a:t>A class in the hall</a:t>
            </a:r>
          </a:p>
          <a:p>
            <a:r>
              <a:rPr lang="en-US" dirty="0" smtClean="0"/>
              <a:t>           </a:t>
            </a:r>
            <a:r>
              <a:rPr lang="en-US" sz="3600" dirty="0" smtClean="0">
                <a:solidFill>
                  <a:srgbClr val="FF0000"/>
                </a:solidFill>
              </a:rPr>
              <a:t>X</a:t>
            </a:r>
            <a:endParaRPr lang="en-US" sz="3600" dirty="0">
              <a:solidFill>
                <a:srgbClr val="FF0000"/>
              </a:solidFill>
            </a:endParaRPr>
          </a:p>
        </p:txBody>
      </p:sp>
      <p:sp>
        <p:nvSpPr>
          <p:cNvPr id="8" name="TextBox 7"/>
          <p:cNvSpPr txBox="1"/>
          <p:nvPr/>
        </p:nvSpPr>
        <p:spPr>
          <a:xfrm rot="574318">
            <a:off x="746954" y="4872593"/>
            <a:ext cx="3695242" cy="954107"/>
          </a:xfrm>
          <a:prstGeom prst="rect">
            <a:avLst/>
          </a:prstGeom>
          <a:noFill/>
        </p:spPr>
        <p:txBody>
          <a:bodyPr wrap="none" rtlCol="0">
            <a:spAutoFit/>
          </a:bodyPr>
          <a:lstStyle/>
          <a:p>
            <a:pPr algn="ctr"/>
            <a:r>
              <a:rPr lang="en-US" sz="2800" dirty="0" smtClean="0">
                <a:solidFill>
                  <a:srgbClr val="FF0000"/>
                </a:solidFill>
                <a:latin typeface="AR CENA" panose="02000000000000000000" pitchFamily="2" charset="0"/>
              </a:rPr>
              <a:t>Talking or distracting other </a:t>
            </a:r>
          </a:p>
          <a:p>
            <a:pPr algn="ctr"/>
            <a:r>
              <a:rPr lang="en-US" sz="2800" dirty="0">
                <a:solidFill>
                  <a:srgbClr val="FF0000"/>
                </a:solidFill>
                <a:latin typeface="AR CENA" panose="02000000000000000000" pitchFamily="2" charset="0"/>
              </a:rPr>
              <a:t>l</a:t>
            </a:r>
            <a:r>
              <a:rPr lang="en-US" sz="2800" dirty="0" smtClean="0">
                <a:solidFill>
                  <a:srgbClr val="FF0000"/>
                </a:solidFill>
                <a:latin typeface="AR CENA" panose="02000000000000000000" pitchFamily="2" charset="0"/>
              </a:rPr>
              <a:t>earners is NOT OK!</a:t>
            </a:r>
            <a:endParaRPr lang="en-US" sz="2800" dirty="0">
              <a:solidFill>
                <a:srgbClr val="FF0000"/>
              </a:solidFill>
              <a:latin typeface="AR CENA" panose="02000000000000000000" pitchFamily="2" charset="0"/>
            </a:endParaRPr>
          </a:p>
        </p:txBody>
      </p:sp>
    </p:spTree>
    <p:extLst>
      <p:ext uri="{BB962C8B-B14F-4D97-AF65-F5344CB8AC3E}">
        <p14:creationId xmlns:p14="http://schemas.microsoft.com/office/powerpoint/2010/main" val="3803170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76200"/>
            <a:ext cx="8041440" cy="1442674"/>
          </a:xfrm>
        </p:spPr>
        <p:txBody>
          <a:bodyPr/>
          <a:lstStyle/>
          <a:p>
            <a:r>
              <a:rPr lang="en-US" dirty="0" smtClean="0"/>
              <a:t>Rule #4- Engage </a:t>
            </a:r>
            <a:endParaRPr lang="en-US" dirty="0"/>
          </a:p>
        </p:txBody>
      </p:sp>
      <p:pic>
        <p:nvPicPr>
          <p:cNvPr id="4098" name="Picture 2" descr="Image result for meme class 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752600"/>
            <a:ext cx="5016747" cy="3581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2438400"/>
            <a:ext cx="5533631" cy="4431983"/>
          </a:xfrm>
          <a:prstGeom prst="rect">
            <a:avLst/>
          </a:prstGeom>
          <a:noFill/>
        </p:spPr>
        <p:txBody>
          <a:bodyPr wrap="none" rtlCol="0">
            <a:spAutoFit/>
          </a:bodyPr>
          <a:lstStyle/>
          <a:p>
            <a:r>
              <a:rPr lang="en-US" sz="2400" dirty="0" smtClean="0"/>
              <a:t>Learning is an </a:t>
            </a:r>
            <a:r>
              <a:rPr lang="en-US" sz="2400" b="1" dirty="0" smtClean="0"/>
              <a:t>ACTION</a:t>
            </a:r>
          </a:p>
          <a:p>
            <a:r>
              <a:rPr lang="en-US" sz="2400" dirty="0" smtClean="0"/>
              <a:t>It is something you </a:t>
            </a:r>
            <a:r>
              <a:rPr lang="en-US" sz="2400" u="sng" dirty="0" smtClean="0"/>
              <a:t>DO</a:t>
            </a:r>
          </a:p>
          <a:p>
            <a:r>
              <a:rPr lang="en-US" sz="2400" dirty="0" smtClean="0"/>
              <a:t>It is </a:t>
            </a:r>
            <a:r>
              <a:rPr lang="en-US" sz="2400" u="sng" dirty="0" smtClean="0"/>
              <a:t>not</a:t>
            </a:r>
            <a:r>
              <a:rPr lang="en-US" sz="2400" dirty="0" smtClean="0"/>
              <a:t> something you </a:t>
            </a:r>
            <a:r>
              <a:rPr lang="en-US" sz="2400" u="sng" dirty="0" smtClean="0"/>
              <a:t>RECEIVE</a:t>
            </a:r>
          </a:p>
          <a:p>
            <a:endParaRPr lang="en-US" sz="2400" dirty="0"/>
          </a:p>
          <a:p>
            <a:r>
              <a:rPr lang="en-US" sz="2400" dirty="0" smtClean="0"/>
              <a:t>You will be prepared</a:t>
            </a:r>
          </a:p>
          <a:p>
            <a:r>
              <a:rPr lang="en-US" sz="2400" dirty="0" smtClean="0"/>
              <a:t>To accomplish </a:t>
            </a:r>
          </a:p>
          <a:p>
            <a:r>
              <a:rPr lang="en-US" sz="2400" dirty="0" smtClean="0"/>
              <a:t>any task </a:t>
            </a:r>
          </a:p>
          <a:p>
            <a:r>
              <a:rPr lang="en-US" sz="2400" dirty="0" smtClean="0"/>
              <a:t> </a:t>
            </a:r>
            <a:r>
              <a:rPr lang="en-US" sz="2400" b="1" dirty="0" smtClean="0"/>
              <a:t>IF you:</a:t>
            </a:r>
          </a:p>
          <a:p>
            <a:r>
              <a:rPr lang="en-US" sz="2400" b="1" dirty="0" smtClean="0"/>
              <a:t> P</a:t>
            </a:r>
            <a:r>
              <a:rPr lang="en-US" sz="2400" dirty="0" smtClean="0"/>
              <a:t>articipate and ask questions in class,</a:t>
            </a:r>
          </a:p>
          <a:p>
            <a:r>
              <a:rPr lang="en-US" sz="2400" b="1" dirty="0" smtClean="0"/>
              <a:t>M</a:t>
            </a:r>
            <a:r>
              <a:rPr lang="en-US" sz="2400" dirty="0" smtClean="0"/>
              <a:t>ake notes as you correct practice work </a:t>
            </a:r>
          </a:p>
          <a:p>
            <a:r>
              <a:rPr lang="en-US" sz="2400" b="1" dirty="0" smtClean="0"/>
              <a:t>L</a:t>
            </a:r>
            <a:r>
              <a:rPr lang="en-US" sz="2400" dirty="0" smtClean="0"/>
              <a:t>ook over and start homework in class</a:t>
            </a:r>
          </a:p>
          <a:p>
            <a:endParaRPr lang="en-US" dirty="0"/>
          </a:p>
        </p:txBody>
      </p:sp>
    </p:spTree>
    <p:extLst>
      <p:ext uri="{BB962C8B-B14F-4D97-AF65-F5344CB8AC3E}">
        <p14:creationId xmlns:p14="http://schemas.microsoft.com/office/powerpoint/2010/main" val="2445370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0685"/>
            <a:ext cx="9448800" cy="1442674"/>
          </a:xfrm>
        </p:spPr>
        <p:txBody>
          <a:bodyPr/>
          <a:lstStyle/>
          <a:p>
            <a:r>
              <a:rPr lang="en-US" sz="4600" dirty="0" smtClean="0"/>
              <a:t>Rule #5- Listen &amp; follow directions!</a:t>
            </a:r>
            <a:endParaRPr lang="en-US" sz="4600" dirty="0"/>
          </a:p>
        </p:txBody>
      </p:sp>
      <p:pic>
        <p:nvPicPr>
          <p:cNvPr id="7170" name="Picture 2" descr="Image result for meme class 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10302"/>
            <a:ext cx="3526891" cy="35268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911986">
            <a:off x="5209252" y="1675656"/>
            <a:ext cx="3514104" cy="954107"/>
          </a:xfrm>
          <a:prstGeom prst="rect">
            <a:avLst/>
          </a:prstGeom>
          <a:noFill/>
        </p:spPr>
        <p:txBody>
          <a:bodyPr wrap="none" rtlCol="0">
            <a:spAutoFit/>
          </a:bodyPr>
          <a:lstStyle/>
          <a:p>
            <a:r>
              <a:rPr lang="en-US" sz="2800" dirty="0" smtClean="0">
                <a:solidFill>
                  <a:srgbClr val="FF3399"/>
                </a:solidFill>
                <a:latin typeface="AR CENA" panose="02000000000000000000" pitchFamily="2" charset="0"/>
              </a:rPr>
              <a:t>Sometimes, </a:t>
            </a:r>
            <a:r>
              <a:rPr lang="en-US" sz="2800" u="sng" dirty="0" smtClean="0">
                <a:solidFill>
                  <a:srgbClr val="FF3399"/>
                </a:solidFill>
                <a:latin typeface="AR CENA" panose="02000000000000000000" pitchFamily="2" charset="0"/>
              </a:rPr>
              <a:t>the process</a:t>
            </a:r>
          </a:p>
          <a:p>
            <a:r>
              <a:rPr lang="en-US" sz="2800" b="1" dirty="0" smtClean="0">
                <a:solidFill>
                  <a:srgbClr val="FF3399"/>
                </a:solidFill>
                <a:latin typeface="AR CENA" panose="02000000000000000000" pitchFamily="2" charset="0"/>
              </a:rPr>
              <a:t>IS </a:t>
            </a:r>
            <a:r>
              <a:rPr lang="en-US" sz="2800" dirty="0" smtClean="0">
                <a:solidFill>
                  <a:srgbClr val="FF3399"/>
                </a:solidFill>
                <a:latin typeface="AR CENA" panose="02000000000000000000" pitchFamily="2" charset="0"/>
              </a:rPr>
              <a:t>the learning experience!</a:t>
            </a:r>
            <a:endParaRPr lang="en-US" sz="2800" dirty="0">
              <a:solidFill>
                <a:srgbClr val="FF3399"/>
              </a:solidFill>
              <a:latin typeface="AR CENA" panose="02000000000000000000" pitchFamily="2" charset="0"/>
            </a:endParaRPr>
          </a:p>
        </p:txBody>
      </p:sp>
      <p:pic>
        <p:nvPicPr>
          <p:cNvPr id="7172" name="Picture 4" descr="Image result for meme following dir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453" y="3610928"/>
            <a:ext cx="2866072" cy="28660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52600" y="6021945"/>
            <a:ext cx="4275658" cy="707886"/>
          </a:xfrm>
          <a:prstGeom prst="rect">
            <a:avLst/>
          </a:prstGeom>
          <a:noFill/>
        </p:spPr>
        <p:txBody>
          <a:bodyPr wrap="none" rtlCol="0">
            <a:spAutoFit/>
          </a:bodyPr>
          <a:lstStyle/>
          <a:p>
            <a:r>
              <a:rPr lang="en-US" sz="4000" dirty="0" smtClean="0"/>
              <a:t> Yep, true story . . . </a:t>
            </a:r>
            <a:r>
              <a:rPr lang="en-US" dirty="0" smtClean="0"/>
              <a:t>.</a:t>
            </a:r>
            <a:endParaRPr lang="en-US" dirty="0"/>
          </a:p>
        </p:txBody>
      </p:sp>
      <p:pic>
        <p:nvPicPr>
          <p:cNvPr id="7174" name="Picture 6" descr="Image result for animal image are you serio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871829"/>
            <a:ext cx="1853187" cy="123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37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41440" cy="1442674"/>
          </a:xfrm>
        </p:spPr>
        <p:txBody>
          <a:bodyPr/>
          <a:lstStyle/>
          <a:p>
            <a:r>
              <a:rPr lang="en-US" dirty="0" smtClean="0"/>
              <a:t> Rule # 6 Own your learning</a:t>
            </a:r>
            <a:endParaRPr lang="en-US" dirty="0"/>
          </a:p>
        </p:txBody>
      </p:sp>
      <p:sp>
        <p:nvSpPr>
          <p:cNvPr id="3" name="Content Placeholder 2"/>
          <p:cNvSpPr>
            <a:spLocks noGrp="1"/>
          </p:cNvSpPr>
          <p:nvPr>
            <p:ph idx="1"/>
          </p:nvPr>
        </p:nvSpPr>
        <p:spPr>
          <a:xfrm>
            <a:off x="76200" y="1447800"/>
            <a:ext cx="5181600" cy="4876800"/>
          </a:xfrm>
        </p:spPr>
        <p:txBody>
          <a:bodyPr>
            <a:normAutofit/>
          </a:bodyPr>
          <a:lstStyle/>
          <a:p>
            <a:r>
              <a:rPr lang="en-US" sz="2000" dirty="0" smtClean="0"/>
              <a:t>Before you say “ I’m through” </a:t>
            </a:r>
          </a:p>
          <a:p>
            <a:pPr marL="0" indent="0">
              <a:buNone/>
            </a:pPr>
            <a:r>
              <a:rPr lang="en-US" sz="2000" b="1" dirty="0" smtClean="0"/>
              <a:t>ASK YOURSELF:</a:t>
            </a:r>
          </a:p>
          <a:p>
            <a:pPr marL="365760" lvl="2"/>
            <a:r>
              <a:rPr lang="en-US" dirty="0" smtClean="0"/>
              <a:t>Did I do my best?</a:t>
            </a:r>
          </a:p>
          <a:p>
            <a:pPr marL="365760" lvl="2"/>
            <a:r>
              <a:rPr lang="en-US" dirty="0" smtClean="0"/>
              <a:t>Did I include everything that was required? Did I check the success criteria?</a:t>
            </a:r>
          </a:p>
          <a:p>
            <a:pPr marL="365760" lvl="2"/>
            <a:r>
              <a:rPr lang="en-US" dirty="0" smtClean="0"/>
              <a:t>Did I seek, listen to, accept and use peer/teacher/parent feedback?</a:t>
            </a:r>
          </a:p>
          <a:p>
            <a:pPr marL="365760" lvl="2"/>
            <a:r>
              <a:rPr lang="en-US" dirty="0" smtClean="0"/>
              <a:t>Is there anything I can improve?</a:t>
            </a:r>
          </a:p>
          <a:p>
            <a:pPr marL="365760" lvl="2"/>
            <a:r>
              <a:rPr lang="en-US" dirty="0" smtClean="0"/>
              <a:t>Is there a way for me to go above and beyond?</a:t>
            </a:r>
          </a:p>
          <a:p>
            <a:pPr marL="365760" lvl="2"/>
            <a:r>
              <a:rPr lang="en-US" dirty="0" smtClean="0"/>
              <a:t>Am I satisfied that this is the best I can do?</a:t>
            </a:r>
            <a:endParaRPr lang="en-US" dirty="0"/>
          </a:p>
        </p:txBody>
      </p:sp>
      <p:pic>
        <p:nvPicPr>
          <p:cNvPr id="8194" name="Picture 2" descr="Image result for meme doing your b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8288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5636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595</TotalTime>
  <Words>1575</Words>
  <Application>Microsoft Office PowerPoint</Application>
  <PresentationFormat>On-screen Show (4:3)</PresentationFormat>
  <Paragraphs>189</Paragraphs>
  <Slides>23</Slides>
  <Notes>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Sketchbook</vt:lpstr>
      <vt:lpstr>Quiz Time- even years-  True or False</vt:lpstr>
      <vt:lpstr>Quiz Time-odd years  True or False</vt:lpstr>
      <vt:lpstr>Mrs. Ritter</vt:lpstr>
      <vt:lpstr>Rule #1- Be Prepared</vt:lpstr>
      <vt:lpstr>Rule #2 -Follow Procedure</vt:lpstr>
      <vt:lpstr>Rule #3-Use all class time wisely </vt:lpstr>
      <vt:lpstr>Rule #4- Engage </vt:lpstr>
      <vt:lpstr>Rule #5- Listen &amp; follow directions!</vt:lpstr>
      <vt:lpstr> Rule # 6 Own your learning</vt:lpstr>
      <vt:lpstr>Rule #7- Fix your mistakes</vt:lpstr>
      <vt:lpstr>Pet Peeves</vt:lpstr>
      <vt:lpstr>PowerPoint Presentation</vt:lpstr>
      <vt:lpstr>Materials</vt:lpstr>
      <vt:lpstr>Books</vt:lpstr>
      <vt:lpstr>Heading your paper</vt:lpstr>
      <vt:lpstr>A personal tour</vt:lpstr>
      <vt:lpstr>Drills-  Fire, tornado, lock down</vt:lpstr>
      <vt:lpstr>Grading </vt:lpstr>
      <vt:lpstr>Late or absent</vt:lpstr>
      <vt:lpstr>Rest Room Passes</vt:lpstr>
      <vt:lpstr>Uniforms</vt:lpstr>
      <vt:lpstr>Study Help</vt:lpstr>
      <vt:lpstr>Contact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Ritter</dc:title>
  <dc:creator>Kim Ritter</dc:creator>
  <cp:lastModifiedBy>Kim Ritter</cp:lastModifiedBy>
  <cp:revision>33</cp:revision>
  <dcterms:created xsi:type="dcterms:W3CDTF">2017-07-09T20:41:49Z</dcterms:created>
  <dcterms:modified xsi:type="dcterms:W3CDTF">2017-07-31T21:13:18Z</dcterms:modified>
</cp:coreProperties>
</file>